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8335"/>
    <a:srgbClr val="008E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1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81825" y="5673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7495B-A48C-4767-A7F3-A0C05B7B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76BF-4A10-48AB-93F1-FE34179F47E2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AA9B-65E7-43C7-AA80-94C785126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BCEB-7F75-412E-8913-633039E74CBB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E14B-10F3-45B0-A3A0-A763DC2A4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57245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5814D-18A1-41BB-B8D5-449BE1DE7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71D6-A85B-42EF-8619-2E98C3A97EA8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0193-ECB8-4E51-BE7E-039E7810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E882-F750-45E9-98E8-67950BFD093D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6324-09C1-44A5-B5E6-6DEC15A0A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C08C-7B09-4A12-8101-28F24CE95A60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465B-8E75-4931-9AF8-247AAD4F1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7A07-69F0-4DF5-B01C-A0E046813EFE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5CF3-FC9E-4825-B798-53EBA7A1E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DA21-5CCD-4FE9-B41B-543B6F81E462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EED2-B366-4E11-9A3A-DCB1AA263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8824-617F-4F98-B709-0EFF01313641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B1D8-9D9F-4D47-A4F9-120ABB200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528B-34D5-427E-AA4A-F197D5F8B0FA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EC37-59A1-4C32-983C-61558B2F8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BA1D7D-DDAA-46A3-95CC-B1A586FC6837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7879DA-AEB9-40A4-AB37-69EE49874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Obrázek 13" descr="tank.JPG"/>
          <p:cNvPicPr>
            <a:picLocks noChangeAspect="1"/>
          </p:cNvPicPr>
          <p:nvPr/>
        </p:nvPicPr>
        <p:blipFill>
          <a:blip r:embed="rId13"/>
          <a:srcRect b="14314"/>
          <a:stretch>
            <a:fillRect/>
          </a:stretch>
        </p:blipFill>
        <p:spPr bwMode="auto">
          <a:xfrm>
            <a:off x="136525" y="5911850"/>
            <a:ext cx="1544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4"/>
          <p:cNvSpPr/>
          <p:nvPr/>
        </p:nvSpPr>
        <p:spPr>
          <a:xfrm>
            <a:off x="1846263" y="6045200"/>
            <a:ext cx="7312025" cy="812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TextovéPole 6"/>
          <p:cNvSpPr txBox="1"/>
          <p:nvPr/>
        </p:nvSpPr>
        <p:spPr>
          <a:xfrm>
            <a:off x="2014538" y="6205538"/>
            <a:ext cx="4146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Cooper Black" pitchFamily="18" charset="0"/>
              </a:rPr>
              <a:t>Create</a:t>
            </a:r>
            <a:r>
              <a:rPr lang="cs-CZ" sz="28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Cooper Black" pitchFamily="18" charset="0"/>
              </a:rPr>
              <a:t>think</a:t>
            </a:r>
            <a:r>
              <a:rPr lang="cs-CZ" sz="2800" dirty="0">
                <a:solidFill>
                  <a:schemeClr val="bg1"/>
                </a:solidFill>
                <a:latin typeface="Cooper Black" pitchFamily="18" charset="0"/>
              </a:rPr>
              <a:t> tank!</a:t>
            </a:r>
          </a:p>
        </p:txBody>
      </p:sp>
      <p:pic>
        <p:nvPicPr>
          <p:cNvPr id="2058" name="Picture 14" descr="tank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92238" y="1657350"/>
            <a:ext cx="58213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4"/>
          <p:cNvSpPr txBox="1"/>
          <p:nvPr/>
        </p:nvSpPr>
        <p:spPr>
          <a:xfrm>
            <a:off x="6489700" y="6389688"/>
            <a:ext cx="26543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latin typeface="Bradley Hand ITC" pitchFamily="66" charset="0"/>
              </a:rPr>
              <a:t>Doc. PhDr. Jaroslav Mužík DrSc.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Didaktické aspekty učení a vzdělávání dospělého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UČEBNÍ STYLY A TYPY LIDÍ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600" smtClean="0"/>
              <a:t>Konkrétní zkušenost								AKTIVISTA</a:t>
            </a:r>
          </a:p>
          <a:p>
            <a:pPr eaLnBrk="1" hangingPunct="1">
              <a:buFont typeface="Arial" charset="0"/>
              <a:buNone/>
            </a:pPr>
            <a:endParaRPr lang="cs-CZ" sz="2600" smtClean="0"/>
          </a:p>
          <a:p>
            <a:pPr eaLnBrk="1" hangingPunct="1">
              <a:buFont typeface="Arial" charset="0"/>
              <a:buNone/>
            </a:pPr>
            <a:r>
              <a:rPr lang="cs-CZ" sz="2600" smtClean="0"/>
              <a:t>Pozorování a přemýšlení 						PŘEMÍTAVÝ</a:t>
            </a:r>
          </a:p>
          <a:p>
            <a:pPr eaLnBrk="1" hangingPunct="1">
              <a:buFont typeface="Arial" charset="0"/>
              <a:buNone/>
            </a:pPr>
            <a:endParaRPr lang="cs-CZ" sz="260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Řazení pozorovaných fakt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do logicky konstruovaných						TEORETIK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teorií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cs-CZ" sz="260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Aktivní experiment								PRAGMATIK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4754563" y="1809750"/>
            <a:ext cx="1016000" cy="9525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4754563" y="2789238"/>
            <a:ext cx="1016000" cy="9525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4754563" y="4078288"/>
            <a:ext cx="1016000" cy="9525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4754563" y="5248275"/>
            <a:ext cx="1016000" cy="9525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AKTIVISTA - ZKUŠENOST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457200" y="841375"/>
            <a:ext cx="8229600" cy="4525963"/>
          </a:xfrm>
        </p:spPr>
        <p:txBody>
          <a:bodyPr/>
          <a:lstStyle/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+	Různorodé činnosti, „lítá“ z problému na problém.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+	Týmový hráč.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+	Chce vyniknout, zviditelnit se.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+ 	S teoretikem se dostane do konfliktu (odlišný přístup k problémům).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+	Nové zážitky, změna, tvůrčí přínos.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endParaRPr lang="cs-CZ" sz="1000" smtClean="0"/>
          </a:p>
          <a:p>
            <a:pPr eaLnBrk="1" hangingPunct="1">
              <a:spcBef>
                <a:spcPts val="100"/>
              </a:spcBef>
              <a:buFontTx/>
              <a:buChar char="-"/>
            </a:pPr>
            <a:r>
              <a:rPr lang="cs-CZ" sz="2600" smtClean="0"/>
              <a:t>Nemá rád samostatné úkoly s individuální odpovědností.</a:t>
            </a:r>
          </a:p>
          <a:p>
            <a:pPr eaLnBrk="1" hangingPunct="1">
              <a:spcBef>
                <a:spcPts val="100"/>
              </a:spcBef>
              <a:buFontTx/>
              <a:buChar char="-"/>
            </a:pPr>
            <a:r>
              <a:rPr lang="cs-CZ" sz="2600" smtClean="0"/>
              <a:t>Nemá rád rutinní činnosti.</a:t>
            </a:r>
          </a:p>
          <a:p>
            <a:pPr eaLnBrk="1" hangingPunct="1">
              <a:spcBef>
                <a:spcPts val="100"/>
              </a:spcBef>
              <a:buFontTx/>
              <a:buChar char="-"/>
            </a:pPr>
            <a:r>
              <a:rPr lang="cs-CZ" sz="2600" smtClean="0"/>
              <a:t>Není přehnaně precizní, na detailech mu nezáleží.</a:t>
            </a:r>
          </a:p>
          <a:p>
            <a:pPr eaLnBrk="1" hangingPunct="1">
              <a:spcBef>
                <a:spcPts val="100"/>
              </a:spcBef>
              <a:buFontTx/>
              <a:buChar char="-"/>
            </a:pPr>
            <a:r>
              <a:rPr lang="cs-CZ" sz="2600" smtClean="0"/>
              <a:t>Tvorba konceptů, strategických záměrů není jeho silnou stránkou.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-	Bourá stereotypy v myšlení a jednání druhých.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PŘEMÍTAVÝ ČLOVĚK - POZOROVÁNÍ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57200" y="887413"/>
            <a:ext cx="8394700" cy="4525962"/>
          </a:xfrm>
        </p:spPr>
        <p:txBody>
          <a:bodyPr/>
          <a:lstStyle/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+	Má rád přemýšlení, komunikaci, naslouchání.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+	Všechny věci a problémy zvažuje z různých hledisek.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+	Má rád různé diskuze, výměny názorů.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+	Všechno plánuje dopředu, nečekané akce ho vyvádějí z konceptu.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+	Vytváří systémy posuzování věcí a kontinuitu poznání.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endParaRPr lang="cs-CZ" sz="1000" smtClean="0"/>
          </a:p>
          <a:p>
            <a:pPr eaLnBrk="1" hangingPunct="1">
              <a:spcBef>
                <a:spcPts val="100"/>
              </a:spcBef>
              <a:buFontTx/>
              <a:buChar char="-"/>
            </a:pPr>
            <a:r>
              <a:rPr lang="cs-CZ" sz="2600" smtClean="0"/>
              <a:t>Nemá rád rychlé akce bez plánu a bez předchozích diskuzí.</a:t>
            </a:r>
          </a:p>
          <a:p>
            <a:pPr eaLnBrk="1" hangingPunct="1">
              <a:spcBef>
                <a:spcPts val="100"/>
              </a:spcBef>
              <a:buFontTx/>
              <a:buChar char="-"/>
            </a:pPr>
            <a:r>
              <a:rPr lang="cs-CZ" sz="2600" smtClean="0"/>
              <a:t>Nemá rád, když názory jiných nejsou podpořeny argumenty či zkušeností.</a:t>
            </a:r>
          </a:p>
          <a:p>
            <a:pPr eaLnBrk="1" hangingPunct="1">
              <a:spcBef>
                <a:spcPts val="100"/>
              </a:spcBef>
              <a:buFontTx/>
              <a:buChar char="-"/>
            </a:pPr>
            <a:r>
              <a:rPr lang="cs-CZ" sz="2600" smtClean="0"/>
              <a:t>Nemá rád jednání bez předchozích analýz.</a:t>
            </a:r>
          </a:p>
          <a:p>
            <a:pPr eaLnBrk="1" hangingPunct="1">
              <a:spcBef>
                <a:spcPts val="100"/>
              </a:spcBef>
              <a:buFontTx/>
              <a:buChar char="-"/>
            </a:pPr>
            <a:r>
              <a:rPr lang="cs-CZ" sz="2600" smtClean="0"/>
              <a:t>Nemá rád emočně ovlivněné chování druhých.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cs-CZ" sz="2600" smtClean="0"/>
              <a:t>-	Přemýšlí i tam, kde by měl jednat.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375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TEORETIK - PŘEDSTAVY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457200" y="704850"/>
            <a:ext cx="8448675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+	Všechny názory, podněty převádí do podoby teoretických konstrukcí.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+	Vše zkoumá s metodickou precizností.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+	Má rád dostatek statistických dat pro své argumenty.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+	Rád srovnává různé varianty řešení problémů (třeba do nekonečna).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+	Hodně sbírá informace, čte a sleduje média.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cs-CZ" sz="100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600" smtClean="0"/>
              <a:t>Bývá intelektuálně „napjatý“.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600" smtClean="0"/>
              <a:t>Nemá rád aktivisty (rozdílné hodnoty).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600" smtClean="0"/>
              <a:t>Nemá tah na branku, hodně jeho akcí vede do ztracena.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600" smtClean="0"/>
              <a:t>Projevuje se u něj rozpor mezi teorií (jeho myšlením) a situací v praxi.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-	Pro ryze praktické úkony (techniku) je nevhodný.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PRAGMATIK - EXPERIMENT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457200" y="977900"/>
            <a:ext cx="8686800" cy="4727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700" smtClean="0"/>
              <a:t>+	Dává přednost realizační fázi.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700" smtClean="0"/>
              <a:t>+	Preferuje konkrétní výsledky práce.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700" smtClean="0"/>
              <a:t>+	Účel světí prostředky (prosazuje se ve skupině).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700" smtClean="0"/>
              <a:t>+	Všechno posuzuje z hlediska užitečnosti, praktického efektu.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700" smtClean="0"/>
              <a:t>+	Jedná velmi účelově, mění flexibilně názory.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cs-CZ" sz="100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700" smtClean="0"/>
              <a:t>Nemá rád koncepce, metodický přístup k řešení problémů.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700" smtClean="0"/>
              <a:t>„Neklábosí“, jedná a mluví racionálně.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700" smtClean="0"/>
              <a:t>Nemá rád překážky v realizaci svých záměrů.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700" smtClean="0"/>
              <a:t>Neuznává „auru“ a blokaci přístupu k lidem.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sz="2700" smtClean="0"/>
              <a:t>-	Není trpělivý, postupuje rychle k cíli.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AKTIVISTÉ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301625" y="1216025"/>
            <a:ext cx="88423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Mají rádi:							Nemají rádi: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nové zážitky,							opakování,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krátké činnosti,						mnoho údajů,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rozmanitost,							teorii,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viditelnost,							pasivní roli,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minimální omezování,				přesné pokyny,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výzvy,									tečky nad „i“ a přetržená „t“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týmovou práci.						samostatnou práci.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PŘEMÍTAVÍ LIDÉ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Mají rádi:							Nemají rádi:</a:t>
            </a:r>
          </a:p>
          <a:p>
            <a:pPr>
              <a:buFont typeface="Arial" charset="0"/>
              <a:buNone/>
            </a:pPr>
            <a:r>
              <a:rPr lang="cs-CZ" sz="2600" smtClean="0"/>
              <a:t>přemýšlení o činnosti,				být ve středu zájmu,</a:t>
            </a:r>
          </a:p>
          <a:p>
            <a:pPr>
              <a:buFont typeface="Arial" charset="0"/>
              <a:buNone/>
            </a:pPr>
            <a:r>
              <a:rPr lang="cs-CZ" sz="2600" smtClean="0"/>
              <a:t>naslouchání,							rychlé akce,</a:t>
            </a:r>
          </a:p>
          <a:p>
            <a:pPr>
              <a:buFont typeface="Arial" charset="0"/>
              <a:buNone/>
            </a:pPr>
            <a:r>
              <a:rPr lang="cs-CZ" sz="2600" smtClean="0"/>
              <a:t>pozorování,							činnost bez plánu,</a:t>
            </a:r>
          </a:p>
          <a:p>
            <a:pPr>
              <a:buFont typeface="Arial" charset="0"/>
              <a:buNone/>
            </a:pPr>
            <a:r>
              <a:rPr lang="cs-CZ" sz="2600" smtClean="0"/>
              <a:t>čas na přemýšlení,					neupozornění předem,</a:t>
            </a:r>
          </a:p>
          <a:p>
            <a:pPr>
              <a:buFont typeface="Arial" charset="0"/>
              <a:buNone/>
            </a:pPr>
            <a:r>
              <a:rPr lang="cs-CZ" sz="2600" smtClean="0"/>
              <a:t>pečlivé zkoumání,					nedostačující údaje,</a:t>
            </a:r>
          </a:p>
          <a:p>
            <a:pPr>
              <a:buFont typeface="Arial" charset="0"/>
              <a:buNone/>
            </a:pPr>
            <a:r>
              <a:rPr lang="cs-CZ" sz="2600" smtClean="0"/>
              <a:t>příležitost k revidování,				stručné pokyny,</a:t>
            </a:r>
          </a:p>
          <a:p>
            <a:pPr>
              <a:buFont typeface="Arial" charset="0"/>
              <a:buNone/>
            </a:pPr>
            <a:r>
              <a:rPr lang="cs-CZ" sz="2600" smtClean="0"/>
              <a:t>spořádanou výměnu názorů,		zkratky,</a:t>
            </a:r>
          </a:p>
          <a:p>
            <a:pPr>
              <a:buFont typeface="Arial" charset="0"/>
              <a:buNone/>
            </a:pPr>
            <a:r>
              <a:rPr lang="cs-CZ" sz="2600" smtClean="0"/>
              <a:t>nebýt časově omezován.			konečné termíny.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PRAGMATICI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298575"/>
            <a:ext cx="8997950" cy="4700588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cs-CZ" dirty="0" smtClean="0"/>
              <a:t>Mají rádi:							Nemají rádi:</a:t>
            </a:r>
          </a:p>
          <a:p>
            <a:pPr>
              <a:spcBef>
                <a:spcPts val="400"/>
              </a:spcBef>
              <a:buFont typeface="Arial" pitchFamily="34" charset="0"/>
              <a:buNone/>
              <a:defRPr/>
            </a:pPr>
            <a:r>
              <a:rPr lang="cs-CZ" sz="2500" dirty="0" smtClean="0"/>
              <a:t>dělat věci prakticky výhodné,		nikoliv bezprostřední potřebu,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500" dirty="0" smtClean="0"/>
              <a:t>spojení mezi subjektem a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500" dirty="0" smtClean="0"/>
              <a:t>pracovní situací,						věže ze slonové kosti,</a:t>
            </a:r>
          </a:p>
          <a:p>
            <a:pPr>
              <a:spcBef>
                <a:spcPts val="400"/>
              </a:spcBef>
              <a:buFont typeface="Arial" pitchFamily="34" charset="0"/>
              <a:buNone/>
              <a:defRPr/>
            </a:pPr>
            <a:r>
              <a:rPr lang="cs-CZ" sz="2500" dirty="0" smtClean="0"/>
              <a:t>praktické techniky,					žádnou praxi,</a:t>
            </a:r>
          </a:p>
          <a:p>
            <a:pPr>
              <a:spcBef>
                <a:spcPts val="400"/>
              </a:spcBef>
              <a:buFont typeface="Arial" pitchFamily="34" charset="0"/>
              <a:buNone/>
              <a:defRPr/>
            </a:pPr>
            <a:r>
              <a:rPr lang="cs-CZ" sz="2500" dirty="0" smtClean="0"/>
              <a:t>modelové role,						nedostatek instrukcí,</a:t>
            </a:r>
          </a:p>
          <a:p>
            <a:pPr>
              <a:spcBef>
                <a:spcPts val="400"/>
              </a:spcBef>
              <a:buFont typeface="Arial" pitchFamily="34" charset="0"/>
              <a:buNone/>
              <a:defRPr/>
            </a:pPr>
            <a:r>
              <a:rPr lang="cs-CZ" sz="2500" dirty="0" smtClean="0"/>
              <a:t>relevantní informace,				váhání,</a:t>
            </a:r>
          </a:p>
          <a:p>
            <a:pPr>
              <a:spcBef>
                <a:spcPts val="400"/>
              </a:spcBef>
              <a:buFont typeface="Arial" pitchFamily="34" charset="0"/>
              <a:buNone/>
              <a:defRPr/>
            </a:pPr>
            <a:r>
              <a:rPr lang="cs-CZ" sz="2500" dirty="0" smtClean="0"/>
              <a:t>zaručenou platnost,					nikoliv zřejmý výsledek práce,</a:t>
            </a:r>
          </a:p>
          <a:p>
            <a:pPr>
              <a:spcBef>
                <a:spcPts val="400"/>
              </a:spcBef>
              <a:buFont typeface="Arial" pitchFamily="34" charset="0"/>
              <a:buNone/>
              <a:defRPr/>
            </a:pPr>
            <a:r>
              <a:rPr lang="cs-CZ" sz="2500" dirty="0" smtClean="0"/>
              <a:t>praktické výsledky,					klábosení,</a:t>
            </a:r>
          </a:p>
          <a:p>
            <a:pPr>
              <a:spcBef>
                <a:spcPts val="400"/>
              </a:spcBef>
              <a:buFont typeface="Arial" pitchFamily="34" charset="0"/>
              <a:buNone/>
              <a:defRPr/>
            </a:pPr>
            <a:r>
              <a:rPr lang="cs-CZ" sz="2500" dirty="0" smtClean="0"/>
              <a:t>bezprostřední realizaci.				překážky v realizaci.</a:t>
            </a:r>
            <a:endParaRPr lang="cs-CZ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TEORETIKOVÉ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7650" y="1252538"/>
            <a:ext cx="8896350" cy="452596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cs-CZ" dirty="0" smtClean="0"/>
              <a:t>Mají rádi:							Nemají rádi:</a:t>
            </a:r>
          </a:p>
          <a:p>
            <a:pPr>
              <a:buFont typeface="Arial" pitchFamily="34" charset="0"/>
              <a:buNone/>
              <a:defRPr/>
            </a:pPr>
            <a:r>
              <a:rPr lang="cs-CZ" sz="2500" dirty="0" smtClean="0"/>
              <a:t>koncepce, teorie, atd.,				emoce, pocity,</a:t>
            </a:r>
          </a:p>
          <a:p>
            <a:pPr>
              <a:buFont typeface="Arial" pitchFamily="34" charset="0"/>
              <a:buNone/>
              <a:defRPr/>
            </a:pPr>
            <a:r>
              <a:rPr lang="cs-CZ" sz="2500" dirty="0" smtClean="0"/>
              <a:t>metodické zkoumání,					nečleněné aktivity,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500" dirty="0" smtClean="0"/>
              <a:t>pochybovat a ověřovat 				mišmaš,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500" dirty="0" smtClean="0"/>
              <a:t>předpoklady,</a:t>
            </a:r>
          </a:p>
          <a:p>
            <a:pPr>
              <a:buFont typeface="Arial" pitchFamily="34" charset="0"/>
              <a:buNone/>
              <a:defRPr/>
            </a:pPr>
            <a:r>
              <a:rPr lang="cs-CZ" sz="2500" dirty="0" smtClean="0"/>
              <a:t>být intelektuálně napjatý,			nemá-li postup žádný základ,</a:t>
            </a:r>
          </a:p>
          <a:p>
            <a:pPr>
              <a:buFont typeface="Arial" pitchFamily="34" charset="0"/>
              <a:buNone/>
              <a:defRPr/>
            </a:pPr>
            <a:r>
              <a:rPr lang="cs-CZ" sz="2500" dirty="0" smtClean="0"/>
              <a:t>jasné cíle,								bezúčelnost,</a:t>
            </a:r>
          </a:p>
          <a:p>
            <a:pPr>
              <a:buFont typeface="Arial" pitchFamily="34" charset="0"/>
              <a:buNone/>
              <a:defRPr/>
            </a:pPr>
            <a:r>
              <a:rPr lang="cs-CZ" sz="2500" dirty="0" smtClean="0"/>
              <a:t>naslouchání,							nedostatek statistických údajů,</a:t>
            </a:r>
          </a:p>
          <a:p>
            <a:pPr>
              <a:buFont typeface="Arial" pitchFamily="34" charset="0"/>
              <a:buNone/>
              <a:defRPr/>
            </a:pPr>
            <a:r>
              <a:rPr lang="cs-CZ" sz="2500" dirty="0" smtClean="0"/>
              <a:t>čtení,									aktivisty,</a:t>
            </a:r>
          </a:p>
          <a:p>
            <a:pPr>
              <a:buFont typeface="Arial" pitchFamily="34" charset="0"/>
              <a:buNone/>
              <a:defRPr/>
            </a:pPr>
            <a:r>
              <a:rPr lang="cs-CZ" sz="2500" dirty="0" smtClean="0"/>
              <a:t>složitost.								otřepaná témata.</a:t>
            </a:r>
            <a:endParaRPr lang="cs-CZ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Xerox Phaser 6110MFP_20120821085850_1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645" t="2000" r="36625" b="57600"/>
          <a:stretch>
            <a:fillRect/>
          </a:stretch>
        </p:blipFill>
        <p:spPr>
          <a:xfrm rot="5400000">
            <a:off x="1491151" y="23541"/>
            <a:ext cx="5622202" cy="587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VÝCHODISKA FORMOVÁNÍ LIDSKÉHO KAPITÁLU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sz="2800" b="1" smtClean="0"/>
              <a:t>Typy edukace</a:t>
            </a:r>
          </a:p>
          <a:p>
            <a:pPr eaLnBrk="1" hangingPunct="1">
              <a:buFont typeface="Arial" charset="0"/>
              <a:buNone/>
            </a:pPr>
            <a:r>
              <a:rPr lang="cs-CZ" sz="2600" smtClean="0"/>
              <a:t>	Vzdělávání							Zážitková pedagogika</a:t>
            </a:r>
          </a:p>
          <a:p>
            <a:pPr eaLnBrk="1" hangingPunct="1">
              <a:buFont typeface="Arial" charset="0"/>
              <a:buNone/>
            </a:pPr>
            <a:r>
              <a:rPr lang="cs-CZ" sz="2600" smtClean="0"/>
              <a:t>	Další vzdělávání					E-learning</a:t>
            </a:r>
          </a:p>
          <a:p>
            <a:pPr eaLnBrk="1" hangingPunct="1">
              <a:buFont typeface="Arial" charset="0"/>
              <a:buNone/>
            </a:pPr>
            <a:r>
              <a:rPr lang="cs-CZ" sz="2600" smtClean="0"/>
              <a:t>	Gramotnost						Supervize</a:t>
            </a:r>
          </a:p>
          <a:p>
            <a:pPr eaLnBrk="1" hangingPunct="1">
              <a:buFont typeface="Arial" charset="0"/>
              <a:buNone/>
            </a:pPr>
            <a:r>
              <a:rPr lang="cs-CZ" sz="2600" smtClean="0"/>
              <a:t>	Učení								Osvěta</a:t>
            </a:r>
          </a:p>
          <a:p>
            <a:pPr eaLnBrk="1" hangingPunct="1">
              <a:buFont typeface="Arial" charset="0"/>
              <a:buNone/>
            </a:pPr>
            <a:r>
              <a:rPr lang="cs-CZ" sz="2600" smtClean="0"/>
              <a:t>	Kvalifikace							Koučování</a:t>
            </a:r>
          </a:p>
          <a:p>
            <a:pPr eaLnBrk="1" hangingPunct="1">
              <a:buFont typeface="Arial" charset="0"/>
              <a:buNone/>
            </a:pPr>
            <a:r>
              <a:rPr lang="cs-CZ" sz="2600" smtClean="0"/>
              <a:t>	Kompetence						Superlearning</a:t>
            </a:r>
          </a:p>
          <a:p>
            <a:pPr eaLnBrk="1" hangingPunct="1">
              <a:buFont typeface="Arial" charset="0"/>
              <a:buNone/>
            </a:pPr>
            <a:r>
              <a:rPr lang="cs-CZ" sz="2600" smtClean="0"/>
              <a:t>	Poradenství						Sugestopedagogika</a:t>
            </a:r>
          </a:p>
          <a:p>
            <a:pPr eaLnBrk="1" hangingPunct="1">
              <a:buFont typeface="Arial" charset="0"/>
              <a:buNone/>
            </a:pPr>
            <a:r>
              <a:rPr lang="cs-CZ" sz="2600" smtClean="0"/>
              <a:t>											Emoční inteligence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Xerox Phaser 6110MFP_20120821090935_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2CFD6"/>
              </a:clrFrom>
              <a:clrTo>
                <a:srgbClr val="D2CFD6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rcRect l="15819" t="6533" r="38854" b="53600"/>
          <a:stretch>
            <a:fillRect/>
          </a:stretch>
        </p:blipFill>
        <p:spPr>
          <a:xfrm rot="16200000">
            <a:off x="1651412" y="-459712"/>
            <a:ext cx="5565716" cy="682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Xerox Phaser 6110MFP_20120821092038_1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</a:blip>
          <a:srcRect l="53256" t="2791" r="13589" b="58724"/>
          <a:stretch>
            <a:fillRect/>
          </a:stretch>
        </p:blipFill>
        <p:spPr>
          <a:xfrm rot="5400000">
            <a:off x="2235474" y="-827295"/>
            <a:ext cx="4636011" cy="7497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1375"/>
          </a:xfrm>
        </p:spPr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UČENÍ STRUKTUROVÁNÍM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16013"/>
            <a:ext cx="8229600" cy="5010150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smtClean="0"/>
          </a:p>
        </p:txBody>
      </p:sp>
      <p:sp>
        <p:nvSpPr>
          <p:cNvPr id="4" name="Zaoblený obdélník 3"/>
          <p:cNvSpPr/>
          <p:nvPr/>
        </p:nvSpPr>
        <p:spPr>
          <a:xfrm>
            <a:off x="3703638" y="1279525"/>
            <a:ext cx="1955800" cy="522288"/>
          </a:xfrm>
          <a:prstGeom prst="roundRect">
            <a:avLst/>
          </a:prstGeom>
          <a:noFill/>
          <a:ln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05" name="TextovéPole 5"/>
          <p:cNvSpPr txBox="1">
            <a:spLocks noChangeArrowheads="1"/>
          </p:cNvSpPr>
          <p:nvPr/>
        </p:nvSpPr>
        <p:spPr bwMode="auto">
          <a:xfrm>
            <a:off x="3849688" y="1431925"/>
            <a:ext cx="180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Tvorba struktur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904875" y="2230438"/>
            <a:ext cx="1792288" cy="714375"/>
          </a:xfrm>
          <a:prstGeom prst="roundRect">
            <a:avLst/>
          </a:prstGeom>
          <a:noFill/>
          <a:ln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07" name="TextovéPole 7"/>
          <p:cNvSpPr txBox="1">
            <a:spLocks noChangeArrowheads="1"/>
          </p:cNvSpPr>
          <p:nvPr/>
        </p:nvSpPr>
        <p:spPr bwMode="auto">
          <a:xfrm>
            <a:off x="1069975" y="2230438"/>
            <a:ext cx="1627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Znalost pojmů</a:t>
            </a:r>
          </a:p>
          <a:p>
            <a:r>
              <a:rPr lang="cs-CZ"/>
              <a:t>(vědět co)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703638" y="2230438"/>
            <a:ext cx="1809750" cy="714375"/>
          </a:xfrm>
          <a:prstGeom prst="roundRect">
            <a:avLst/>
          </a:prstGeom>
          <a:noFill/>
          <a:ln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09" name="TextovéPole 9"/>
          <p:cNvSpPr txBox="1">
            <a:spLocks noChangeArrowheads="1"/>
          </p:cNvSpPr>
          <p:nvPr/>
        </p:nvSpPr>
        <p:spPr bwMode="auto">
          <a:xfrm>
            <a:off x="3703638" y="2230438"/>
            <a:ext cx="1809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Znalost postupů</a:t>
            </a:r>
          </a:p>
          <a:p>
            <a:r>
              <a:rPr lang="cs-CZ"/>
              <a:t>(vědět jak)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592888" y="2230438"/>
            <a:ext cx="1765300" cy="714375"/>
          </a:xfrm>
          <a:prstGeom prst="roundRect">
            <a:avLst/>
          </a:prstGeom>
          <a:noFill/>
          <a:ln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11" name="TextovéPole 11"/>
          <p:cNvSpPr txBox="1">
            <a:spLocks noChangeArrowheads="1"/>
          </p:cNvSpPr>
          <p:nvPr/>
        </p:nvSpPr>
        <p:spPr bwMode="auto">
          <a:xfrm>
            <a:off x="6665913" y="2230438"/>
            <a:ext cx="1619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Znalost afektů</a:t>
            </a:r>
          </a:p>
          <a:p>
            <a:r>
              <a:rPr lang="cs-CZ"/>
              <a:t>(emocí)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904875" y="3465513"/>
            <a:ext cx="1792288" cy="768350"/>
          </a:xfrm>
          <a:prstGeom prst="roundRect">
            <a:avLst/>
          </a:prstGeom>
          <a:noFill/>
          <a:ln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13" name="TextovéPole 13"/>
          <p:cNvSpPr txBox="1">
            <a:spLocks noChangeArrowheads="1"/>
          </p:cNvSpPr>
          <p:nvPr/>
        </p:nvSpPr>
        <p:spPr bwMode="auto">
          <a:xfrm>
            <a:off x="1069975" y="3575050"/>
            <a:ext cx="1627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Obsahové struktury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3776663" y="3465513"/>
            <a:ext cx="1809750" cy="768350"/>
          </a:xfrm>
          <a:prstGeom prst="roundRect">
            <a:avLst/>
          </a:prstGeom>
          <a:noFill/>
          <a:ln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15" name="TextovéPole 15"/>
          <p:cNvSpPr txBox="1">
            <a:spLocks noChangeArrowheads="1"/>
          </p:cNvSpPr>
          <p:nvPr/>
        </p:nvSpPr>
        <p:spPr bwMode="auto">
          <a:xfrm>
            <a:off x="3849688" y="3575050"/>
            <a:ext cx="166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Postupové struktury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6592888" y="3465513"/>
            <a:ext cx="1765300" cy="768350"/>
          </a:xfrm>
          <a:prstGeom prst="roundRect">
            <a:avLst/>
          </a:prstGeom>
          <a:noFill/>
          <a:ln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17" name="TextovéPole 17"/>
          <p:cNvSpPr txBox="1">
            <a:spLocks noChangeArrowheads="1"/>
          </p:cNvSpPr>
          <p:nvPr/>
        </p:nvSpPr>
        <p:spPr bwMode="auto">
          <a:xfrm>
            <a:off x="6665913" y="3575050"/>
            <a:ext cx="161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Afektivní struktury</a:t>
            </a:r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4535488" y="1801813"/>
            <a:ext cx="0" cy="428625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4535488" y="1993900"/>
            <a:ext cx="2889250" cy="0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 flipH="1">
            <a:off x="1801813" y="1993900"/>
            <a:ext cx="2733675" cy="0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1801813" y="1993900"/>
            <a:ext cx="0" cy="236538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>
            <a:stCxn id="7" idx="2"/>
          </p:cNvCxnSpPr>
          <p:nvPr/>
        </p:nvCxnSpPr>
        <p:spPr>
          <a:xfrm>
            <a:off x="1801813" y="2944813"/>
            <a:ext cx="0" cy="520700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>
            <a:stCxn id="11" idx="2"/>
          </p:cNvCxnSpPr>
          <p:nvPr/>
        </p:nvCxnSpPr>
        <p:spPr>
          <a:xfrm>
            <a:off x="7475538" y="2944813"/>
            <a:ext cx="0" cy="520700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>
            <a:off x="7424738" y="1993900"/>
            <a:ext cx="0" cy="236538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>
            <a:stCxn id="13" idx="2"/>
          </p:cNvCxnSpPr>
          <p:nvPr/>
        </p:nvCxnSpPr>
        <p:spPr>
          <a:xfrm>
            <a:off x="1801813" y="4233863"/>
            <a:ext cx="0" cy="484187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stCxn id="15" idx="2"/>
          </p:cNvCxnSpPr>
          <p:nvPr/>
        </p:nvCxnSpPr>
        <p:spPr>
          <a:xfrm>
            <a:off x="4681538" y="4233863"/>
            <a:ext cx="0" cy="484187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1801813" y="4718050"/>
            <a:ext cx="2879725" cy="0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3181350" y="4718050"/>
            <a:ext cx="0" cy="347663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>
            <a:stCxn id="9" idx="2"/>
          </p:cNvCxnSpPr>
          <p:nvPr/>
        </p:nvCxnSpPr>
        <p:spPr>
          <a:xfrm>
            <a:off x="4608513" y="2944813"/>
            <a:ext cx="0" cy="520700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aoblený obdélník 62"/>
          <p:cNvSpPr/>
          <p:nvPr/>
        </p:nvSpPr>
        <p:spPr>
          <a:xfrm>
            <a:off x="1312863" y="5065713"/>
            <a:ext cx="3738562" cy="646112"/>
          </a:xfrm>
          <a:prstGeom prst="roundRect">
            <a:avLst/>
          </a:prstGeom>
          <a:noFill/>
          <a:ln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31" name="TextovéPole 63"/>
          <p:cNvSpPr txBox="1">
            <a:spLocks noChangeArrowheads="1"/>
          </p:cNvSpPr>
          <p:nvPr/>
        </p:nvSpPr>
        <p:spPr bwMode="auto">
          <a:xfrm>
            <a:off x="1463675" y="5065713"/>
            <a:ext cx="3738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Tvoří předpoklad dalšího rozvoje kognitivních procesů a strategií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PEDAGOGICKÝ PROSTOR</a:t>
            </a:r>
          </a:p>
        </p:txBody>
      </p:sp>
      <p:pic>
        <p:nvPicPr>
          <p:cNvPr id="52227" name="Zástupný symbol pro obsah 3" descr="Xerox Phaser 6110MFP_20120821103157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7348" t="8890" r="21288" b="53734"/>
          <a:stretch>
            <a:fillRect/>
          </a:stretch>
        </p:blipFill>
        <p:spPr>
          <a:xfrm>
            <a:off x="1417638" y="1157288"/>
            <a:ext cx="6354762" cy="4621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322513" y="612775"/>
            <a:ext cx="4598987" cy="749300"/>
          </a:xfrm>
          <a:prstGeom prst="roundRect">
            <a:avLst/>
          </a:prstGeom>
          <a:noFill/>
          <a:ln w="2222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51" name="TextovéPole 2"/>
          <p:cNvSpPr txBox="1">
            <a:spLocks noChangeArrowheads="1"/>
          </p:cNvSpPr>
          <p:nvPr/>
        </p:nvSpPr>
        <p:spPr bwMode="auto">
          <a:xfrm>
            <a:off x="2478088" y="722313"/>
            <a:ext cx="43338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/>
              <a:t>Prostředky vyučovacího procesu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914400" y="1993900"/>
            <a:ext cx="2524125" cy="400050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53" name="TextovéPole 4"/>
          <p:cNvSpPr txBox="1">
            <a:spLocks noChangeArrowheads="1"/>
          </p:cNvSpPr>
          <p:nvPr/>
        </p:nvSpPr>
        <p:spPr bwMode="auto">
          <a:xfrm>
            <a:off x="1033463" y="1993900"/>
            <a:ext cx="2405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/>
              <a:t>nemateriální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692775" y="1993900"/>
            <a:ext cx="2349500" cy="400050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55" name="TextovéPole 6"/>
          <p:cNvSpPr txBox="1">
            <a:spLocks noChangeArrowheads="1"/>
          </p:cNvSpPr>
          <p:nvPr/>
        </p:nvSpPr>
        <p:spPr bwMode="auto">
          <a:xfrm>
            <a:off x="5802313" y="1993900"/>
            <a:ext cx="2239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materiální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03238" y="3455988"/>
            <a:ext cx="996950" cy="400050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57" name="TextovéPole 8"/>
          <p:cNvSpPr txBox="1">
            <a:spLocks noChangeArrowheads="1"/>
          </p:cNvSpPr>
          <p:nvPr/>
        </p:nvSpPr>
        <p:spPr bwMode="auto">
          <a:xfrm>
            <a:off x="622300" y="3455988"/>
            <a:ext cx="87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formy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478088" y="3455988"/>
            <a:ext cx="1160462" cy="400050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59" name="TextovéPole 10"/>
          <p:cNvSpPr txBox="1">
            <a:spLocks noChangeArrowheads="1"/>
          </p:cNvSpPr>
          <p:nvPr/>
        </p:nvSpPr>
        <p:spPr bwMode="auto">
          <a:xfrm>
            <a:off x="2478088" y="3425825"/>
            <a:ext cx="117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/>
              <a:t>metody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800600" y="3455988"/>
            <a:ext cx="1490663" cy="400050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61" name="TextovéPole 12"/>
          <p:cNvSpPr txBox="1">
            <a:spLocks noChangeArrowheads="1"/>
          </p:cNvSpPr>
          <p:nvPr/>
        </p:nvSpPr>
        <p:spPr bwMode="auto">
          <a:xfrm>
            <a:off x="4929188" y="3455988"/>
            <a:ext cx="1362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pomůcky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811963" y="3455988"/>
            <a:ext cx="1838325" cy="708025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63" name="TextovéPole 14"/>
          <p:cNvSpPr txBox="1">
            <a:spLocks noChangeArrowheads="1"/>
          </p:cNvSpPr>
          <p:nvPr/>
        </p:nvSpPr>
        <p:spPr bwMode="auto">
          <a:xfrm>
            <a:off x="6921500" y="3455988"/>
            <a:ext cx="1728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ostatní mat. prostředky</a:t>
            </a:r>
          </a:p>
        </p:txBody>
      </p:sp>
      <p:cxnSp>
        <p:nvCxnSpPr>
          <p:cNvPr id="19" name="Přímá spojovací čára 18"/>
          <p:cNvCxnSpPr>
            <a:stCxn id="2" idx="2"/>
          </p:cNvCxnSpPr>
          <p:nvPr/>
        </p:nvCxnSpPr>
        <p:spPr>
          <a:xfrm>
            <a:off x="4622800" y="1362075"/>
            <a:ext cx="0" cy="311150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176463" y="1673225"/>
            <a:ext cx="4745037" cy="0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2176463" y="1673225"/>
            <a:ext cx="0" cy="320675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6921500" y="1673225"/>
            <a:ext cx="0" cy="320675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stCxn id="4" idx="2"/>
          </p:cNvCxnSpPr>
          <p:nvPr/>
        </p:nvCxnSpPr>
        <p:spPr>
          <a:xfrm>
            <a:off x="2176463" y="2393950"/>
            <a:ext cx="0" cy="687388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1033463" y="3081338"/>
            <a:ext cx="2074862" cy="0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1033463" y="3081338"/>
            <a:ext cx="0" cy="344487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3108325" y="3081338"/>
            <a:ext cx="0" cy="344487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6921500" y="2393950"/>
            <a:ext cx="0" cy="687388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5802313" y="3081338"/>
            <a:ext cx="2016125" cy="0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5802313" y="3081338"/>
            <a:ext cx="0" cy="344487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7818438" y="3081338"/>
            <a:ext cx="0" cy="344487"/>
          </a:xfrm>
          <a:prstGeom prst="line">
            <a:avLst/>
          </a:prstGeom>
          <a:ln>
            <a:solidFill>
              <a:srgbClr val="6983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D. MERTENS: KONCEPT KLÍČOVÝCH KVALIFIKACÍ</a:t>
            </a:r>
            <a:br>
              <a:rPr lang="cs-CZ" sz="3200" b="1" smtClean="0">
                <a:solidFill>
                  <a:srgbClr val="698335"/>
                </a:solidFill>
              </a:rPr>
            </a:br>
            <a:r>
              <a:rPr lang="cs-CZ" sz="2800" smtClean="0"/>
              <a:t>(50. léta R. Dahrendorf: extrafunkcionální dovednosti)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0625"/>
            <a:ext cx="8229600" cy="4745038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smtClean="0"/>
          </a:p>
        </p:txBody>
      </p:sp>
      <p:sp>
        <p:nvSpPr>
          <p:cNvPr id="4" name="Zaoblený obdélník 3"/>
          <p:cNvSpPr/>
          <p:nvPr/>
        </p:nvSpPr>
        <p:spPr>
          <a:xfrm>
            <a:off x="3209925" y="1298575"/>
            <a:ext cx="3054350" cy="369888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277" name="TextovéPole 4"/>
          <p:cNvSpPr txBox="1">
            <a:spLocks noChangeArrowheads="1"/>
          </p:cNvSpPr>
          <p:nvPr/>
        </p:nvSpPr>
        <p:spPr bwMode="auto">
          <a:xfrm>
            <a:off x="3209925" y="1298575"/>
            <a:ext cx="289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   KLÍČOVÉ KVALIFIKACE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600200" y="1901825"/>
            <a:ext cx="2203450" cy="1206500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279" name="TextovéPole 6"/>
          <p:cNvSpPr txBox="1">
            <a:spLocks noChangeArrowheads="1"/>
          </p:cNvSpPr>
          <p:nvPr/>
        </p:nvSpPr>
        <p:spPr bwMode="auto">
          <a:xfrm>
            <a:off x="1600200" y="1901825"/>
            <a:ext cx="204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teorie zkoumá hospodářskou oblast (odborné vzdělávání)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476875" y="1895475"/>
            <a:ext cx="2276475" cy="1206500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281" name="TextovéPole 8"/>
          <p:cNvSpPr txBox="1">
            <a:spLocks noChangeArrowheads="1"/>
          </p:cNvSpPr>
          <p:nvPr/>
        </p:nvSpPr>
        <p:spPr bwMode="auto">
          <a:xfrm>
            <a:off x="5586413" y="1901825"/>
            <a:ext cx="216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vzdělávání orientované na projekt a přenos (transfer)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216025" y="3409950"/>
            <a:ext cx="6921500" cy="403225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283" name="TextovéPole 10"/>
          <p:cNvSpPr txBox="1">
            <a:spLocks noChangeArrowheads="1"/>
          </p:cNvSpPr>
          <p:nvPr/>
        </p:nvSpPr>
        <p:spPr bwMode="auto">
          <a:xfrm>
            <a:off x="1216025" y="3409950"/>
            <a:ext cx="763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ZPROSTŘEDKOVÁNÍ ZNALOSTÍ A DOVEDNOSTÍ (JIŽ NESTAČÍ)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216025" y="4130675"/>
            <a:ext cx="6921500" cy="693738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285" name="TextovéPole 12"/>
          <p:cNvSpPr txBox="1">
            <a:spLocks noChangeArrowheads="1"/>
          </p:cNvSpPr>
          <p:nvPr/>
        </p:nvSpPr>
        <p:spPr bwMode="auto">
          <a:xfrm>
            <a:off x="1216025" y="4178300"/>
            <a:ext cx="692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SAMOSTATNĚ JEDNAJÍCÍ, tj. PLÁNUJÍCÍ, VYKONÁVAJÍCÍ A KONTROLUJÍCÍ PRACOVNÍK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1216025" y="5121275"/>
            <a:ext cx="6921500" cy="646113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287" name="TextovéPole 14"/>
          <p:cNvSpPr txBox="1">
            <a:spLocks noChangeArrowheads="1"/>
          </p:cNvSpPr>
          <p:nvPr/>
        </p:nvSpPr>
        <p:spPr bwMode="auto">
          <a:xfrm>
            <a:off x="1216025" y="5121275"/>
            <a:ext cx="692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REAKCE NA ZMĚNY V HOSPODÁŘSTVÍ, SPOLEČNOSTI (INFORMAČNÍ SPOLEČNOST, SPOLEČNOST VĚDĚNÍ)</a:t>
            </a:r>
          </a:p>
        </p:txBody>
      </p:sp>
      <p:cxnSp>
        <p:nvCxnSpPr>
          <p:cNvPr id="17" name="Přímá spojovací šipka 16"/>
          <p:cNvCxnSpPr/>
          <p:nvPr/>
        </p:nvCxnSpPr>
        <p:spPr>
          <a:xfrm flipH="1">
            <a:off x="2779713" y="1668463"/>
            <a:ext cx="430212" cy="227012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6264275" y="1668463"/>
            <a:ext cx="484188" cy="227012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6" idx="2"/>
          </p:cNvCxnSpPr>
          <p:nvPr/>
        </p:nvCxnSpPr>
        <p:spPr>
          <a:xfrm>
            <a:off x="2701925" y="3108325"/>
            <a:ext cx="508000" cy="301625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flipH="1">
            <a:off x="5980113" y="3108325"/>
            <a:ext cx="576262" cy="301625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10" idx="2"/>
          </p:cNvCxnSpPr>
          <p:nvPr/>
        </p:nvCxnSpPr>
        <p:spPr>
          <a:xfrm>
            <a:off x="4676775" y="3813175"/>
            <a:ext cx="4763" cy="317500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stCxn id="54285" idx="2"/>
          </p:cNvCxnSpPr>
          <p:nvPr/>
        </p:nvCxnSpPr>
        <p:spPr>
          <a:xfrm>
            <a:off x="4676775" y="4824413"/>
            <a:ext cx="0" cy="296862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D. MERTENS rozlišuje </a:t>
            </a:r>
            <a:br>
              <a:rPr lang="cs-CZ" sz="3200" b="1" smtClean="0">
                <a:solidFill>
                  <a:srgbClr val="698335"/>
                </a:solidFill>
              </a:rPr>
            </a:br>
            <a:r>
              <a:rPr lang="cs-CZ" sz="3200" b="1" smtClean="0">
                <a:solidFill>
                  <a:srgbClr val="698335"/>
                </a:solidFill>
              </a:rPr>
              <a:t>čtyři základní formy klíčových kvalifikací: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531225" cy="4525962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sz="2800" smtClean="0"/>
              <a:t>ZÁKLADNÍ KVALIFIKACE</a:t>
            </a:r>
          </a:p>
          <a:p>
            <a:pPr marL="514350" indent="-514350"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Schopnost obecné povahy, které lze využít v nejrůznějších</a:t>
            </a:r>
          </a:p>
          <a:p>
            <a:pPr marL="514350" indent="-514350"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situacích. Patří sem např.: schopnost logicky myslet, řešit</a:t>
            </a:r>
          </a:p>
          <a:p>
            <a:pPr marL="514350" indent="-514350"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problémy, kooperovat atp.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endParaRPr lang="cs-CZ" sz="1800" smtClean="0"/>
          </a:p>
          <a:p>
            <a:pPr marL="514350" indent="-514350">
              <a:spcBef>
                <a:spcPct val="0"/>
              </a:spcBef>
              <a:buFont typeface="Arial" charset="0"/>
              <a:buAutoNum type="arabicPeriod" startAt="2"/>
            </a:pPr>
            <a:r>
              <a:rPr lang="cs-CZ" sz="2800" smtClean="0"/>
              <a:t>HORIZONTÁLNÍ KVALIFIKACE</a:t>
            </a:r>
          </a:p>
          <a:p>
            <a:pPr marL="514350" indent="-514350" algn="just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Schopnosti, které umožňují rozšiřovat vlastní obzor,</a:t>
            </a:r>
          </a:p>
          <a:p>
            <a:pPr marL="514350" indent="-514350" algn="just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horizont – tedy takové schopnosti, které nám umožňují</a:t>
            </a:r>
          </a:p>
          <a:p>
            <a:pPr marL="514350" indent="-514350" algn="just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samostatně si opatřovat informace. Patří k nim schopnost</a:t>
            </a:r>
          </a:p>
          <a:p>
            <a:pPr marL="514350" indent="-514350" algn="just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pracovat samostatně v knihovně, informačním středisku,</a:t>
            </a:r>
          </a:p>
          <a:p>
            <a:pPr marL="514350" indent="-514350" algn="just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používat nezbytné příručky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sah 2"/>
          <p:cNvSpPr>
            <a:spLocks noGrp="1"/>
          </p:cNvSpPr>
          <p:nvPr>
            <p:ph idx="1"/>
          </p:nvPr>
        </p:nvSpPr>
        <p:spPr>
          <a:xfrm>
            <a:off x="457200" y="7127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smtClean="0"/>
              <a:t>3. KOORDINAČNÍ PRVKY (ŠÍŘKOVÉ)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Schopnosti, které často využíváme v zaměstnání a které se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vyskytují jako praktické požadavky. Patří sem např. znalost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určité měřicí techniky, údržba zařízení, znalost předpisů o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bezpečnosti práce atd.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cs-CZ" sz="1000" smtClean="0"/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4. FAKTORY ZÍSKÁVÁNÍ (VINTAGE FAKTORY)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Schopnosti, které pomáhají překonávat rozpory vyplývající z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velkých rozdílů mezi vlastními vědomostmi, případně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vlastními vědomostmi a vědomostmi jiných, tedy také mezi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generacemi. Jde např. o různý způsob práce s počítačem a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jeho využívání, chování a vztahy k jinému pohlaví, odlišné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chápání doby a ekologické vědomí.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Obrázek 1" descr="Xerox Phaser 6110MFP_20120821113230_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AF7FE"/>
              </a:clrFrom>
              <a:clrTo>
                <a:srgbClr val="FAF7FE">
                  <a:alpha val="0"/>
                </a:srgbClr>
              </a:clrTo>
            </a:clrChange>
          </a:blip>
          <a:srcRect l="10246" t="15199" r="10989" b="30569"/>
          <a:stretch>
            <a:fillRect/>
          </a:stretch>
        </p:blipFill>
        <p:spPr bwMode="auto">
          <a:xfrm>
            <a:off x="1828800" y="185738"/>
            <a:ext cx="524986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950913" y="5224463"/>
            <a:ext cx="3995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latin typeface="+mn-lt"/>
              </a:rPr>
              <a:t>Marco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Siegrist</a:t>
            </a: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>
                <a:latin typeface="+mn-lt"/>
              </a:rPr>
              <a:t>Klíčové kompetence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TYPY FUNKČNÍ GRAMOTNOSTI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sz="2600" b="1" smtClean="0"/>
              <a:t>Literární</a:t>
            </a:r>
            <a:r>
              <a:rPr lang="cs-CZ" sz="2600" smtClean="0"/>
              <a:t> – schopnost nalézt a porozumět informaci z textu.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600" b="1" smtClean="0"/>
              <a:t>Dokumentová </a:t>
            </a:r>
            <a:r>
              <a:rPr lang="cs-CZ" sz="2600" smtClean="0"/>
              <a:t>– schopnost potřebná k vyhledání a využití přesně vymezené informace obsažené v nějakém dokumentu.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600" b="1" smtClean="0"/>
              <a:t>Numerická </a:t>
            </a:r>
            <a:r>
              <a:rPr lang="cs-CZ" sz="2600" smtClean="0"/>
              <a:t>– dovednost manipulovat s čísly aplikovat operace na údaje obsažené v různě složitých materiálech (grafy, tabulky…).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600" b="1" smtClean="0"/>
              <a:t>Celková</a:t>
            </a:r>
            <a:r>
              <a:rPr lang="cs-CZ" sz="2600" smtClean="0"/>
              <a:t> – je výsledkem všech těchto tří složek.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idx="1"/>
          </p:nvPr>
        </p:nvGraphicFramePr>
        <p:xfrm>
          <a:off x="5219700" y="2957513"/>
          <a:ext cx="3330575" cy="2376487"/>
        </p:xfrm>
        <a:graphic>
          <a:graphicData uri="http://schemas.openxmlformats.org/presentationml/2006/ole">
            <p:oleObj spid="_x0000_s1026" r:id="rId3" imgW="4006800" imgH="2856960" progId="">
              <p:embed/>
            </p:oleObj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685800" y="1106488"/>
            <a:ext cx="677545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600" dirty="0">
                <a:latin typeface="+mn-lt"/>
              </a:rPr>
              <a:t>K učení došlo tehdy, jestliže:</a:t>
            </a:r>
          </a:p>
          <a:p>
            <a:pPr>
              <a:defRPr/>
            </a:pPr>
            <a:r>
              <a:rPr lang="cs-CZ" sz="2600" dirty="0">
                <a:latin typeface="+mn-lt"/>
              </a:rPr>
              <a:t>člověk ví něco, co dříve nevěděl a může to prokázat a umí udělat něco, co dříve neuměl.</a:t>
            </a:r>
          </a:p>
          <a:p>
            <a:pPr>
              <a:defRPr/>
            </a:pPr>
            <a:r>
              <a:rPr lang="cs-CZ" sz="2600" dirty="0">
                <a:latin typeface="+mn-lt"/>
              </a:rPr>
              <a:t>					 </a:t>
            </a:r>
            <a:r>
              <a:rPr lang="cs-CZ" sz="2200" dirty="0">
                <a:latin typeface="+mn-lt"/>
              </a:rPr>
              <a:t>(</a:t>
            </a:r>
            <a:r>
              <a:rPr lang="cs-CZ" sz="2200" dirty="0" err="1">
                <a:latin typeface="+mn-lt"/>
              </a:rPr>
              <a:t>Prokopenko</a:t>
            </a:r>
            <a:r>
              <a:rPr lang="cs-CZ" sz="2200" dirty="0">
                <a:latin typeface="+mn-lt"/>
              </a:rPr>
              <a:t>, </a:t>
            </a:r>
            <a:r>
              <a:rPr lang="cs-CZ" sz="2200" dirty="0" err="1">
                <a:latin typeface="+mn-lt"/>
              </a:rPr>
              <a:t>Kubr</a:t>
            </a:r>
            <a:r>
              <a:rPr lang="cs-CZ" sz="22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GRAMOTNOST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Vzdělání a funkční gramotnost není totéž!</a:t>
            </a:r>
          </a:p>
          <a:p>
            <a:r>
              <a:rPr lang="cs-CZ" smtClean="0"/>
              <a:t>Funkční gramotnost = schopnost aktivně se participovat na světě informací.</a:t>
            </a:r>
          </a:p>
          <a:p>
            <a:r>
              <a:rPr lang="cs-CZ" smtClean="0"/>
              <a:t>Funkční gramotnost ovlivňuje životní šance lidí v moderní společnosti.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KOMPETENCE, JEJÍŽ VÝZNAM POROSTE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Schopnost týmové práce.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Ochota učit se a dále se vzdělávat.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Zdatnost v práci s informacemi.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Znalost cizích jazyků.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Adaptabilita.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Komunikační schopnosti.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Analytické a koncepční myšlení.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POŽADAVKY NA DOVEDNOSTI ČLOVĚKA I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sz="2800" b="1" smtClean="0"/>
              <a:t>Sociální gramotnost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Tedy umění spolupracovat, reflexi a sebereflexi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postavení ve společnosti.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800" b="1" smtClean="0"/>
              <a:t>2.   Občanskou gramotnost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Schopnost jednání s úřady ve věcech, které souvisí se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zaměstnáním, a vůbec ve věcech, které člověk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potřebuje k běžnému životu.</a:t>
            </a:r>
          </a:p>
          <a:p>
            <a:pPr marL="514350" indent="-514350">
              <a:spcBef>
                <a:spcPct val="0"/>
              </a:spcBef>
              <a:buFont typeface="Arial" charset="0"/>
              <a:buAutoNum type="arabicPeriod" startAt="3"/>
            </a:pPr>
            <a:r>
              <a:rPr lang="cs-CZ" sz="2800" b="1" smtClean="0"/>
              <a:t>Literární gramotnost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Schopnost pracovat s informacemi, rozumět jim a umět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formulovat.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POŽADAVKY NA DOVEDNOSTI ČLOVĚKA II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 startAt="4"/>
            </a:pPr>
            <a:r>
              <a:rPr lang="cs-CZ" sz="2800" b="1" smtClean="0"/>
              <a:t>Schopnost umět komunikovat nejméně v jednom </a:t>
            </a:r>
          </a:p>
          <a:p>
            <a:pPr marL="514350" indent="-514350">
              <a:buFont typeface="Arial" charset="0"/>
              <a:buNone/>
            </a:pPr>
            <a:r>
              <a:rPr lang="cs-CZ" sz="2800" b="1" smtClean="0"/>
              <a:t>       cizím jazyce.</a:t>
            </a:r>
          </a:p>
          <a:p>
            <a:pPr marL="514350" indent="-514350">
              <a:buFont typeface="Arial" charset="0"/>
              <a:buAutoNum type="arabicPeriod" startAt="5"/>
            </a:pPr>
            <a:r>
              <a:rPr lang="cs-CZ" sz="2800" b="1" smtClean="0"/>
              <a:t>Počítačovou gramotnost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Schopnost pracovat s moderními informačními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800" smtClean="0"/>
              <a:t>technologiemi.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endParaRPr lang="cs-CZ" sz="2800" smtClean="0"/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400" i="1" smtClean="0"/>
              <a:t>Ludvík Vaculík: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400" i="1" smtClean="0"/>
              <a:t>Poznat, co k životu nepotřebuji a obejít se bez toho.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</a:pPr>
            <a:r>
              <a:rPr lang="cs-CZ" sz="2400" i="1" smtClean="0"/>
              <a:t>Rozeznat lidi dobré a špatné a těm druhým se vyhýbat.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GLASEFELD (1998)</a:t>
            </a:r>
            <a:br>
              <a:rPr lang="cs-CZ" sz="3200" b="1" smtClean="0">
                <a:solidFill>
                  <a:srgbClr val="698335"/>
                </a:solidFill>
              </a:rPr>
            </a:br>
            <a:r>
              <a:rPr lang="cs-CZ" sz="3200" b="1" smtClean="0">
                <a:solidFill>
                  <a:srgbClr val="698335"/>
                </a:solidFill>
              </a:rPr>
              <a:t>Strategie učení dospělých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Co víme? Víme to určitě?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Co nevíme?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Co potřebujeme vědět?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Odkud se to dozvíme?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TEORIE UČENÍ DOSPĚLÝCH</a:t>
            </a:r>
            <a:br>
              <a:rPr lang="cs-CZ" sz="3200" b="1" smtClean="0">
                <a:solidFill>
                  <a:srgbClr val="698335"/>
                </a:solidFill>
              </a:rPr>
            </a:br>
            <a:r>
              <a:rPr lang="cs-CZ" sz="3200" b="1" smtClean="0">
                <a:solidFill>
                  <a:srgbClr val="698335"/>
                </a:solidFill>
              </a:rPr>
              <a:t>O´Connor – Seymour (1996)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cs-CZ" b="1" dirty="0" smtClean="0"/>
              <a:t>Čtyři fáze učení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cs-CZ" dirty="0" smtClean="0"/>
              <a:t>Nevědomá neznalost (nevím, že to nevím)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cs-CZ" dirty="0" smtClean="0"/>
              <a:t>Vědomá neznalost (vím, že to nevím)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cs-CZ" dirty="0" smtClean="0"/>
              <a:t>Vědomá znalost (vím, že to vím)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cs-CZ" dirty="0" smtClean="0"/>
              <a:t>Nevědomá znalost (nevím, že to vím)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ČTYŘSTUPŇOVÝ MODEL UČENÍ</a:t>
            </a:r>
            <a:br>
              <a:rPr lang="cs-CZ" sz="3200" b="1" smtClean="0">
                <a:solidFill>
                  <a:srgbClr val="698335"/>
                </a:solidFill>
              </a:rPr>
            </a:br>
            <a:r>
              <a:rPr lang="cs-CZ" sz="3200" b="1" smtClean="0">
                <a:solidFill>
                  <a:srgbClr val="698335"/>
                </a:solidFill>
              </a:rPr>
              <a:t>IBM I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b="1" smtClean="0"/>
              <a:t>Vytvoření povědomosti </a:t>
            </a:r>
            <a:r>
              <a:rPr lang="cs-CZ" smtClean="0"/>
              <a:t>(be apprise)</a:t>
            </a:r>
          </a:p>
          <a:p>
            <a:pPr marL="514350" indent="-514350"/>
            <a:r>
              <a:rPr lang="cs-CZ" sz="3000" smtClean="0"/>
              <a:t>čtení,</a:t>
            </a:r>
          </a:p>
          <a:p>
            <a:pPr marL="514350" indent="-514350"/>
            <a:r>
              <a:rPr lang="cs-CZ" sz="3000" smtClean="0"/>
              <a:t>poslouchání,</a:t>
            </a:r>
          </a:p>
          <a:p>
            <a:pPr marL="514350" indent="-514350"/>
            <a:r>
              <a:rPr lang="cs-CZ" sz="3000" smtClean="0"/>
              <a:t>prohlížení webové stránky,</a:t>
            </a:r>
          </a:p>
          <a:p>
            <a:pPr marL="514350" indent="-514350"/>
            <a:r>
              <a:rPr lang="cs-CZ" sz="3000" smtClean="0"/>
              <a:t>učebnice (klasické i na webu), konference,</a:t>
            </a:r>
          </a:p>
          <a:p>
            <a:pPr marL="514350" indent="-514350"/>
            <a:r>
              <a:rPr lang="cs-CZ" sz="3000" smtClean="0"/>
              <a:t>video,</a:t>
            </a:r>
          </a:p>
          <a:p>
            <a:pPr marL="514350" indent="-514350"/>
            <a:r>
              <a:rPr lang="cs-CZ" sz="3000" smtClean="0"/>
              <a:t>Internet jako podpora.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ČTYŘSTUPŇOVÝ MODEL UČENÍ</a:t>
            </a:r>
            <a:br>
              <a:rPr lang="cs-CZ" sz="3200" b="1" smtClean="0">
                <a:solidFill>
                  <a:srgbClr val="698335"/>
                </a:solidFill>
              </a:rPr>
            </a:br>
            <a:r>
              <a:rPr lang="cs-CZ" sz="3200" b="1" smtClean="0">
                <a:solidFill>
                  <a:srgbClr val="698335"/>
                </a:solidFill>
              </a:rPr>
              <a:t>IBM II</a:t>
            </a:r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b="1" smtClean="0"/>
              <a:t>2</a:t>
            </a:r>
            <a:r>
              <a:rPr lang="cs-CZ" smtClean="0"/>
              <a:t>. </a:t>
            </a:r>
            <a:r>
              <a:rPr lang="cs-CZ" b="1" smtClean="0"/>
              <a:t>Získání znalostí </a:t>
            </a:r>
            <a:r>
              <a:rPr lang="cs-CZ" smtClean="0"/>
              <a:t>(prostudovat – zkusit – zahrát)</a:t>
            </a:r>
          </a:p>
          <a:p>
            <a:r>
              <a:rPr lang="cs-CZ" sz="3000" smtClean="0"/>
              <a:t>interaktivní učení,</a:t>
            </a:r>
          </a:p>
          <a:p>
            <a:r>
              <a:rPr lang="cs-CZ" sz="3000" smtClean="0"/>
              <a:t>simulace,</a:t>
            </a:r>
          </a:p>
          <a:p>
            <a:r>
              <a:rPr lang="cs-CZ" sz="3000" smtClean="0"/>
              <a:t>hry,</a:t>
            </a:r>
          </a:p>
          <a:p>
            <a:r>
              <a:rPr lang="cs-CZ" sz="3000" smtClean="0"/>
              <a:t>CBT,</a:t>
            </a:r>
          </a:p>
          <a:p>
            <a:r>
              <a:rPr lang="cs-CZ" sz="3000" smtClean="0"/>
              <a:t>řešení modelových situací,</a:t>
            </a:r>
          </a:p>
          <a:p>
            <a:r>
              <a:rPr lang="cs-CZ" sz="3000" smtClean="0"/>
              <a:t>koučování,</a:t>
            </a:r>
          </a:p>
          <a:p>
            <a:r>
              <a:rPr lang="cs-CZ" sz="3000" smtClean="0"/>
              <a:t>multimediální výuky.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ČTYŘSTUPŇOVÝ MODEL UČENÍ</a:t>
            </a:r>
            <a:br>
              <a:rPr lang="cs-CZ" sz="3200" b="1" smtClean="0">
                <a:solidFill>
                  <a:srgbClr val="698335"/>
                </a:solidFill>
              </a:rPr>
            </a:br>
            <a:r>
              <a:rPr lang="cs-CZ" sz="3200" b="1" smtClean="0">
                <a:solidFill>
                  <a:srgbClr val="698335"/>
                </a:solidFill>
              </a:rPr>
              <a:t>IBM III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947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b="1" smtClean="0"/>
              <a:t>3. Užití znalostí a dovedností v reálných situacích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(vzájemná spolupráce, prodiskutování situací, společně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nalezené a realizované řešení)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virtuální třídy,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on-line konference,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e-laboratoře,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learning,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kolaborativní výukové technologie.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ČTYŘSTUPŇOVÝ MODEL UČENÍ</a:t>
            </a:r>
            <a:br>
              <a:rPr lang="cs-CZ" sz="3200" b="1" smtClean="0">
                <a:solidFill>
                  <a:srgbClr val="698335"/>
                </a:solidFill>
              </a:rPr>
            </a:br>
            <a:r>
              <a:rPr lang="cs-CZ" sz="3200" b="1" smtClean="0">
                <a:solidFill>
                  <a:srgbClr val="698335"/>
                </a:solidFill>
              </a:rPr>
              <a:t>IBM III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b="1" smtClean="0"/>
              <a:t>4. Aplikace získaných znalostí a dovedností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(být spolu, budovat komunikaci a vztahy, společně prožívat,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cs-CZ" sz="2600" smtClean="0"/>
              <a:t>společně jednat)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učení ze zkušenosti,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mentoring,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hraní rolí,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koučování,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případové studie,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třídní systém,</a:t>
            </a:r>
          </a:p>
          <a:p>
            <a:pPr>
              <a:spcBef>
                <a:spcPct val="0"/>
              </a:spcBef>
            </a:pPr>
            <a:r>
              <a:rPr lang="cs-CZ" sz="3000" smtClean="0"/>
              <a:t>face to face učení.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TROJDIMENZIONÁLNÍ MODEL VÝUKY</a:t>
            </a:r>
          </a:p>
        </p:txBody>
      </p:sp>
      <p:sp>
        <p:nvSpPr>
          <p:cNvPr id="32771" name="Oval 5"/>
          <p:cNvSpPr>
            <a:spLocks noChangeArrowheads="1"/>
          </p:cNvSpPr>
          <p:nvPr/>
        </p:nvSpPr>
        <p:spPr bwMode="auto">
          <a:xfrm>
            <a:off x="1676400" y="1714500"/>
            <a:ext cx="6248400" cy="9906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1. KOGNITIVNÍ DIMENZE</a:t>
            </a:r>
          </a:p>
        </p:txBody>
      </p: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1447800" y="3100388"/>
            <a:ext cx="6553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2.PRAGMATICKÁ DIMENZE</a:t>
            </a:r>
          </a:p>
        </p:txBody>
      </p:sp>
      <p:sp>
        <p:nvSpPr>
          <p:cNvPr id="32773" name="Oval 7"/>
          <p:cNvSpPr>
            <a:spLocks noChangeArrowheads="1"/>
          </p:cNvSpPr>
          <p:nvPr/>
        </p:nvSpPr>
        <p:spPr bwMode="auto">
          <a:xfrm>
            <a:off x="1447800" y="4435475"/>
            <a:ext cx="66294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3. KREATIVNÍ DIMENZE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Obrázek 1" descr="Xerox Phaser 6110MFP_20120821124704_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733" t="12476" r="1868" b="3001"/>
          <a:stretch>
            <a:fillRect/>
          </a:stretch>
        </p:blipFill>
        <p:spPr bwMode="auto">
          <a:xfrm>
            <a:off x="585788" y="622300"/>
            <a:ext cx="7808404" cy="512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Obrázek 2" descr="obrazek_muzik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890" t="24400" r="10803" b="35468"/>
          <a:stretch>
            <a:fillRect/>
          </a:stretch>
        </p:blipFill>
        <p:spPr bwMode="auto">
          <a:xfrm>
            <a:off x="996950" y="284163"/>
            <a:ext cx="7302500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CHARAKTERISTIKY UČENÍ DOSPĚLÝCH</a:t>
            </a:r>
          </a:p>
        </p:txBody>
      </p:sp>
      <p:pic>
        <p:nvPicPr>
          <p:cNvPr id="71683" name="Zástupný symbol pro obsah 3" descr="Xerox Phaser 6110MFP_20120821132513_1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</a:blip>
          <a:srcRect l="41068" t="28079" r="19067" b="11917"/>
          <a:stretch>
            <a:fillRect/>
          </a:stretch>
        </p:blipFill>
        <p:spPr>
          <a:xfrm>
            <a:off x="4243388" y="1912938"/>
            <a:ext cx="4224337" cy="3910012"/>
          </a:xfrm>
        </p:spPr>
      </p:pic>
      <p:sp>
        <p:nvSpPr>
          <p:cNvPr id="5" name="TextovéPole 4"/>
          <p:cNvSpPr txBox="1"/>
          <p:nvPr/>
        </p:nvSpPr>
        <p:spPr>
          <a:xfrm>
            <a:off x="3219450" y="5454650"/>
            <a:ext cx="7762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VĚK</a:t>
            </a:r>
          </a:p>
        </p:txBody>
      </p:sp>
      <p:sp>
        <p:nvSpPr>
          <p:cNvPr id="71685" name="TextovéPole 5"/>
          <p:cNvSpPr txBox="1">
            <a:spLocks noChangeArrowheads="1"/>
          </p:cNvSpPr>
          <p:nvPr/>
        </p:nvSpPr>
        <p:spPr bwMode="auto">
          <a:xfrm>
            <a:off x="593725" y="2166938"/>
            <a:ext cx="3402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	kapacita mozková</a:t>
            </a:r>
          </a:p>
        </p:txBody>
      </p:sp>
      <p:sp>
        <p:nvSpPr>
          <p:cNvPr id="71686" name="TextovéPole 6"/>
          <p:cNvSpPr txBox="1">
            <a:spLocks noChangeArrowheads="1"/>
          </p:cNvSpPr>
          <p:nvPr/>
        </p:nvSpPr>
        <p:spPr bwMode="auto">
          <a:xfrm>
            <a:off x="593725" y="2794000"/>
            <a:ext cx="3402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B	lehkost učení</a:t>
            </a:r>
          </a:p>
        </p:txBody>
      </p:sp>
      <p:sp>
        <p:nvSpPr>
          <p:cNvPr id="71687" name="TextovéPole 7"/>
          <p:cNvSpPr txBox="1">
            <a:spLocks noChangeArrowheads="1"/>
          </p:cNvSpPr>
          <p:nvPr/>
        </p:nvSpPr>
        <p:spPr bwMode="auto">
          <a:xfrm>
            <a:off x="593725" y="3348038"/>
            <a:ext cx="3402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C	podněty</a:t>
            </a:r>
          </a:p>
        </p:txBody>
      </p:sp>
      <p:sp>
        <p:nvSpPr>
          <p:cNvPr id="71688" name="TextovéPole 8"/>
          <p:cNvSpPr txBox="1">
            <a:spLocks noChangeArrowheads="1"/>
          </p:cNvSpPr>
          <p:nvPr/>
        </p:nvSpPr>
        <p:spPr bwMode="auto">
          <a:xfrm>
            <a:off x="593725" y="3873500"/>
            <a:ext cx="3402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	trpělivost</a:t>
            </a:r>
          </a:p>
        </p:txBody>
      </p:sp>
      <p:sp>
        <p:nvSpPr>
          <p:cNvPr id="71689" name="TextovéPole 9"/>
          <p:cNvSpPr txBox="1">
            <a:spLocks noChangeArrowheads="1"/>
          </p:cNvSpPr>
          <p:nvPr/>
        </p:nvSpPr>
        <p:spPr bwMode="auto">
          <a:xfrm>
            <a:off x="593725" y="4611688"/>
            <a:ext cx="3402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E	učení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Obrázek 2" descr="obrazek_muzik_graf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4EFF3"/>
              </a:clrFrom>
              <a:clrTo>
                <a:srgbClr val="F4EFF3">
                  <a:alpha val="0"/>
                </a:srgbClr>
              </a:clrTo>
            </a:clrChange>
          </a:blip>
          <a:srcRect l="11200" t="17491" r="10001" b="13960"/>
          <a:stretch>
            <a:fillRect/>
          </a:stretch>
        </p:blipFill>
        <p:spPr bwMode="auto">
          <a:xfrm>
            <a:off x="576263" y="612775"/>
            <a:ext cx="7716837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Obrázek 2" descr="Obrázek2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1375"/>
            <a:ext cx="91440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Obrázek 1" descr="Xerox Phaser 6110MFP_20120822094807_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</a:blip>
          <a:srcRect l="4672" t="10533" r="8574" b="9067"/>
          <a:stretch>
            <a:fillRect/>
          </a:stretch>
        </p:blipFill>
        <p:spPr bwMode="auto">
          <a:xfrm>
            <a:off x="1957388" y="328613"/>
            <a:ext cx="48545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MODELOVÁ PŘEDSTAVA PAMĚTI</a:t>
            </a:r>
          </a:p>
        </p:txBody>
      </p:sp>
      <p:pic>
        <p:nvPicPr>
          <p:cNvPr id="75779" name="Obrázek 3" descr="modelova predstava pameti_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2300" y="1311275"/>
            <a:ext cx="513873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HIERARCHIE MYŠLENÍ</a:t>
            </a:r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>
          <a:xfrm>
            <a:off x="488950" y="1417638"/>
            <a:ext cx="8264525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smtClean="0"/>
          </a:p>
        </p:txBody>
      </p:sp>
      <p:sp>
        <p:nvSpPr>
          <p:cNvPr id="5" name="Zaoblený obdélník 4"/>
          <p:cNvSpPr/>
          <p:nvPr/>
        </p:nvSpPr>
        <p:spPr>
          <a:xfrm>
            <a:off x="3200400" y="1855788"/>
            <a:ext cx="2660650" cy="860425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606675" y="2733675"/>
            <a:ext cx="4095750" cy="841375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1984375" y="3575050"/>
            <a:ext cx="5467350" cy="758825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1231900" y="4352925"/>
            <a:ext cx="7007225" cy="868363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808" name="TextovéPole 8"/>
          <p:cNvSpPr txBox="1">
            <a:spLocks noChangeArrowheads="1"/>
          </p:cNvSpPr>
          <p:nvPr/>
        </p:nvSpPr>
        <p:spPr bwMode="auto">
          <a:xfrm>
            <a:off x="3402013" y="1911350"/>
            <a:ext cx="23764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600"/>
              <a:t>Kreativně myslet</a:t>
            </a:r>
          </a:p>
        </p:txBody>
      </p:sp>
      <p:sp>
        <p:nvSpPr>
          <p:cNvPr id="76809" name="TextovéPole 9"/>
          <p:cNvSpPr txBox="1">
            <a:spLocks noChangeArrowheads="1"/>
          </p:cNvSpPr>
          <p:nvPr/>
        </p:nvSpPr>
        <p:spPr bwMode="auto">
          <a:xfrm>
            <a:off x="2835275" y="2843213"/>
            <a:ext cx="36020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600"/>
              <a:t>Řešit problémy v praxi</a:t>
            </a:r>
          </a:p>
        </p:txBody>
      </p:sp>
      <p:sp>
        <p:nvSpPr>
          <p:cNvPr id="76810" name="TextovéPole 10"/>
          <p:cNvSpPr txBox="1">
            <a:spLocks noChangeArrowheads="1"/>
          </p:cNvSpPr>
          <p:nvPr/>
        </p:nvSpPr>
        <p:spPr bwMode="auto">
          <a:xfrm>
            <a:off x="2752725" y="3703638"/>
            <a:ext cx="3514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600"/>
              <a:t> Rozumět</a:t>
            </a:r>
          </a:p>
        </p:txBody>
      </p:sp>
      <p:sp>
        <p:nvSpPr>
          <p:cNvPr id="76811" name="TextovéPole 11"/>
          <p:cNvSpPr txBox="1">
            <a:spLocks noChangeArrowheads="1"/>
          </p:cNvSpPr>
          <p:nvPr/>
        </p:nvSpPr>
        <p:spPr bwMode="auto">
          <a:xfrm>
            <a:off x="3786188" y="4479925"/>
            <a:ext cx="14081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600"/>
              <a:t> Vědět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PRACOVNÍ PRINCIPY UČENÍ</a:t>
            </a:r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sz="3400" smtClean="0"/>
              <a:t>Slyším a zapomenu.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3400" smtClean="0"/>
              <a:t>Vidím a vzpomenu si.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3400" smtClean="0"/>
              <a:t>Jednám a osvojím 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UČEBNÍ ATMOSFÉRA I</a:t>
            </a:r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600" b="1" smtClean="0">
                <a:solidFill>
                  <a:srgbClr val="698335"/>
                </a:solidFill>
              </a:rPr>
              <a:t>Lektor k sobě</a:t>
            </a:r>
          </a:p>
          <a:p>
            <a:r>
              <a:rPr lang="cs-CZ" sz="2600" smtClean="0"/>
              <a:t>stručně se představí,</a:t>
            </a:r>
          </a:p>
          <a:p>
            <a:r>
              <a:rPr lang="cs-CZ" sz="2600" smtClean="0"/>
              <a:t>sdělí své pocity.</a:t>
            </a:r>
          </a:p>
          <a:p>
            <a:pPr>
              <a:buFont typeface="Arial" charset="0"/>
              <a:buNone/>
            </a:pPr>
            <a:endParaRPr lang="cs-CZ" sz="2600" smtClean="0"/>
          </a:p>
          <a:p>
            <a:pPr>
              <a:buFont typeface="Arial" charset="0"/>
              <a:buNone/>
            </a:pPr>
            <a:r>
              <a:rPr lang="cs-CZ" sz="2600" b="1" smtClean="0">
                <a:solidFill>
                  <a:srgbClr val="698335"/>
                </a:solidFill>
              </a:rPr>
              <a:t>Lektor k účastníkovi</a:t>
            </a:r>
          </a:p>
          <a:p>
            <a:r>
              <a:rPr lang="cs-CZ" sz="2600" smtClean="0"/>
              <a:t>zeptá se na předběžné znalosti, důležité zkušenosti,</a:t>
            </a:r>
          </a:p>
          <a:p>
            <a:r>
              <a:rPr lang="cs-CZ" sz="2600" smtClean="0"/>
              <a:t>vybídne účastníky k vzájemné diskusi,</a:t>
            </a:r>
          </a:p>
          <a:p>
            <a:r>
              <a:rPr lang="cs-CZ" sz="2600" smtClean="0"/>
              <a:t>organizuje samostatnou práci účastníků ve dvojicích či skupinách.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KOGNITIVNÍ DIMENZE MODELU VÝUKY </a:t>
            </a:r>
            <a:br>
              <a:rPr lang="cs-CZ" sz="3200" b="1" smtClean="0">
                <a:solidFill>
                  <a:srgbClr val="698335"/>
                </a:solidFill>
              </a:rPr>
            </a:br>
            <a:r>
              <a:rPr lang="cs-CZ" sz="3200" b="1" smtClean="0">
                <a:solidFill>
                  <a:srgbClr val="698335"/>
                </a:solidFill>
              </a:rPr>
              <a:t>(výuka jako hybridní proces)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048000" y="3124200"/>
            <a:ext cx="3048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PROCES</a:t>
            </a:r>
            <a:br>
              <a:rPr lang="cs-CZ">
                <a:latin typeface="Tahoma" pitchFamily="34" charset="0"/>
              </a:rPr>
            </a:br>
            <a:r>
              <a:rPr lang="cs-CZ">
                <a:latin typeface="Tahoma" pitchFamily="34" charset="0"/>
              </a:rPr>
              <a:t>VÝUKY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533400" y="1563688"/>
            <a:ext cx="2819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Tradiční vyučování</a:t>
            </a:r>
          </a:p>
          <a:p>
            <a:pPr algn="ctr"/>
            <a:r>
              <a:rPr lang="cs-CZ">
                <a:latin typeface="Tahoma" pitchFamily="34" charset="0"/>
              </a:rPr>
              <a:t>(kurzy)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5867400" y="1563688"/>
            <a:ext cx="2590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WBI, WBT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7010400" y="3386138"/>
            <a:ext cx="1600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CBT</a:t>
            </a: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381000" y="3276600"/>
            <a:ext cx="1905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Coaching</a:t>
            </a: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176213" y="5105400"/>
            <a:ext cx="2590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Semináře</a:t>
            </a:r>
          </a:p>
          <a:p>
            <a:pPr algn="ctr"/>
            <a:r>
              <a:rPr lang="cs-CZ">
                <a:latin typeface="Tahoma" pitchFamily="34" charset="0"/>
              </a:rPr>
              <a:t>(workshopy)</a:t>
            </a: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3429000" y="5105400"/>
            <a:ext cx="2286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Tréninky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6248400" y="5029200"/>
            <a:ext cx="2438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Sebevzdělávání</a:t>
            </a:r>
          </a:p>
          <a:p>
            <a:pPr algn="ctr"/>
            <a:r>
              <a:rPr lang="cs-CZ">
                <a:latin typeface="Tahoma" pitchFamily="34" charset="0"/>
              </a:rPr>
              <a:t>z tištěných médií</a:t>
            </a:r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 flipH="1" flipV="1">
            <a:off x="2324100" y="25908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 flipV="1">
            <a:off x="4381500" y="26670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6096000" y="37671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3806" name="Line 17"/>
          <p:cNvSpPr>
            <a:spLocks noChangeShapeType="1"/>
          </p:cNvSpPr>
          <p:nvPr/>
        </p:nvSpPr>
        <p:spPr bwMode="auto">
          <a:xfrm>
            <a:off x="4457700" y="4191000"/>
            <a:ext cx="2476500" cy="7921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3807" name="Line 18"/>
          <p:cNvSpPr>
            <a:spLocks noChangeShapeType="1"/>
          </p:cNvSpPr>
          <p:nvPr/>
        </p:nvSpPr>
        <p:spPr bwMode="auto">
          <a:xfrm flipH="1">
            <a:off x="4305300" y="41910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 flipH="1">
            <a:off x="1444625" y="4191000"/>
            <a:ext cx="3013075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3809" name="Line 20"/>
          <p:cNvSpPr>
            <a:spLocks noChangeShapeType="1"/>
          </p:cNvSpPr>
          <p:nvPr/>
        </p:nvSpPr>
        <p:spPr bwMode="auto">
          <a:xfrm flipH="1">
            <a:off x="23622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UČEBNÍ ATMOSFÉRA II</a:t>
            </a:r>
          </a:p>
        </p:txBody>
      </p:sp>
      <p:sp>
        <p:nvSpPr>
          <p:cNvPr id="798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600" b="1" smtClean="0">
                <a:solidFill>
                  <a:srgbClr val="698335"/>
                </a:solidFill>
              </a:rPr>
              <a:t>Lektor k tématu</a:t>
            </a:r>
          </a:p>
          <a:p>
            <a:r>
              <a:rPr lang="cs-CZ" sz="2600" smtClean="0"/>
              <a:t>v úvodu uvede učební cíle nebo hlavní body lekce,</a:t>
            </a:r>
          </a:p>
          <a:p>
            <a:r>
              <a:rPr lang="cs-CZ" sz="2600" smtClean="0"/>
              <a:t>ohlásí veškeré kontroly znalostí,</a:t>
            </a:r>
          </a:p>
          <a:p>
            <a:r>
              <a:rPr lang="cs-CZ" sz="2600" smtClean="0"/>
              <a:t>dbá na průhlednost svého vystoupení.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JAK FORMULOVAT UČEBNÍ CÍLE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" name="Zaoblený obdélník 3"/>
          <p:cNvSpPr/>
          <p:nvPr/>
        </p:nvSpPr>
        <p:spPr>
          <a:xfrm>
            <a:off x="3127375" y="1600200"/>
            <a:ext cx="2697163" cy="1016000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6913" y="1600200"/>
            <a:ext cx="24511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Předmět</a:t>
            </a:r>
          </a:p>
          <a:p>
            <a:pPr algn="ctr">
              <a:defRPr/>
            </a:pPr>
            <a:r>
              <a:rPr lang="cs-CZ" sz="2000" dirty="0">
                <a:latin typeface="+mn-lt"/>
              </a:rPr>
              <a:t>Tj.: </a:t>
            </a:r>
            <a:r>
              <a:rPr lang="cs-CZ" sz="2000" b="1" dirty="0">
                <a:latin typeface="+mn-lt"/>
              </a:rPr>
              <a:t>CO</a:t>
            </a:r>
            <a:r>
              <a:rPr lang="cs-CZ" sz="2000" dirty="0">
                <a:latin typeface="+mn-lt"/>
              </a:rPr>
              <a:t> má účastník ovládat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770188" y="3538538"/>
            <a:ext cx="3630612" cy="1143000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998788" y="3538538"/>
            <a:ext cx="34020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Činnost</a:t>
            </a:r>
          </a:p>
          <a:p>
            <a:pPr algn="ctr">
              <a:defRPr/>
            </a:pPr>
            <a:r>
              <a:rPr lang="cs-CZ" sz="2000" dirty="0">
                <a:latin typeface="+mn-lt"/>
              </a:rPr>
              <a:t>Tj.: požadovaná schopnost, tj. co má účastník umět </a:t>
            </a:r>
            <a:r>
              <a:rPr lang="cs-CZ" sz="2000" b="1" dirty="0">
                <a:latin typeface="+mn-lt"/>
              </a:rPr>
              <a:t>ČINIT</a:t>
            </a:r>
          </a:p>
        </p:txBody>
      </p:sp>
      <p:cxnSp>
        <p:nvCxnSpPr>
          <p:cNvPr id="9" name="Přímá spojovací šipka 8"/>
          <p:cNvCxnSpPr>
            <a:stCxn id="4" idx="2"/>
          </p:cNvCxnSpPr>
          <p:nvPr/>
        </p:nvCxnSpPr>
        <p:spPr>
          <a:xfrm>
            <a:off x="4476750" y="2616200"/>
            <a:ext cx="3175" cy="922338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KONVERGENCE CÍLŮ VE VZDĚLÁVÁNÍ DOSPĚLÝCH</a:t>
            </a:r>
          </a:p>
        </p:txBody>
      </p:sp>
      <p:sp>
        <p:nvSpPr>
          <p:cNvPr id="3" name="Elipsa 2"/>
          <p:cNvSpPr/>
          <p:nvPr/>
        </p:nvSpPr>
        <p:spPr>
          <a:xfrm>
            <a:off x="1417638" y="4170363"/>
            <a:ext cx="887412" cy="922337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" name="Přímá spojovací šipka 4"/>
          <p:cNvCxnSpPr>
            <a:stCxn id="3" idx="0"/>
          </p:cNvCxnSpPr>
          <p:nvPr/>
        </p:nvCxnSpPr>
        <p:spPr>
          <a:xfrm flipV="1">
            <a:off x="1860550" y="1636713"/>
            <a:ext cx="1193800" cy="2533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279525" y="5221288"/>
            <a:ext cx="1025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LEKTOR</a:t>
            </a:r>
          </a:p>
        </p:txBody>
      </p:sp>
      <p:sp>
        <p:nvSpPr>
          <p:cNvPr id="7" name="Elipsa 6"/>
          <p:cNvSpPr/>
          <p:nvPr/>
        </p:nvSpPr>
        <p:spPr>
          <a:xfrm>
            <a:off x="6419850" y="4178300"/>
            <a:ext cx="931863" cy="91440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9" name="Přímá spojovací šipka 8"/>
          <p:cNvCxnSpPr>
            <a:stCxn id="7" idx="7"/>
          </p:cNvCxnSpPr>
          <p:nvPr/>
        </p:nvCxnSpPr>
        <p:spPr>
          <a:xfrm flipV="1">
            <a:off x="7215188" y="2614613"/>
            <a:ext cx="639762" cy="169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7" idx="0"/>
          </p:cNvCxnSpPr>
          <p:nvPr/>
        </p:nvCxnSpPr>
        <p:spPr>
          <a:xfrm flipH="1" flipV="1">
            <a:off x="6419850" y="1636713"/>
            <a:ext cx="465138" cy="254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7" idx="1"/>
          </p:cNvCxnSpPr>
          <p:nvPr/>
        </p:nvCxnSpPr>
        <p:spPr>
          <a:xfrm flipH="1" flipV="1">
            <a:off x="4754563" y="1920875"/>
            <a:ext cx="1801812" cy="2392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7" idx="1"/>
          </p:cNvCxnSpPr>
          <p:nvPr/>
        </p:nvCxnSpPr>
        <p:spPr>
          <a:xfrm flipH="1" flipV="1">
            <a:off x="3922713" y="2359025"/>
            <a:ext cx="2633662" cy="1954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6665913" y="2998788"/>
            <a:ext cx="10144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6775450" y="3373438"/>
            <a:ext cx="7493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>
            <a:off x="5403850" y="2743200"/>
            <a:ext cx="1152525" cy="19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5688013" y="3154363"/>
            <a:ext cx="977900" cy="19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H="1">
            <a:off x="4883150" y="2998788"/>
            <a:ext cx="6492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6300788" y="5221288"/>
            <a:ext cx="12239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ÚČASTNÍK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JEŠTĚ K CELKOVÉMU PEDAGOGICKÉMU CÍLI: LEKTOROVI SE DOPORUČUJE</a:t>
            </a:r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Napište si svůj cíl písemně.</a:t>
            </a:r>
          </a:p>
          <a:p>
            <a:r>
              <a:rPr lang="cs-CZ" smtClean="0"/>
              <a:t>Přečtěte si ho znovu s časovým odstupem.</a:t>
            </a:r>
          </a:p>
          <a:p>
            <a:r>
              <a:rPr lang="cs-CZ" smtClean="0"/>
              <a:t>Přečtěte ho třetí osobě a ověřte si, zda je jednoznačně srozumitelný a reálný.</a:t>
            </a:r>
          </a:p>
          <a:p>
            <a:r>
              <a:rPr lang="cs-CZ" smtClean="0"/>
              <a:t>Po lekci se k němu vraťte a ověřte si, zda byl správně formulován, a zda byl reálně naplněn.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Obrázek 1" descr="Xerox Phaser 6110MFP_20120822105125_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AFD"/>
              </a:clrFrom>
              <a:clrTo>
                <a:srgbClr val="FCFAFD">
                  <a:alpha val="0"/>
                </a:srgbClr>
              </a:clrTo>
            </a:clrChange>
          </a:blip>
          <a:srcRect l="11174" t="16800" r="15260" b="21733"/>
          <a:stretch>
            <a:fillRect/>
          </a:stretch>
        </p:blipFill>
        <p:spPr bwMode="auto">
          <a:xfrm>
            <a:off x="1974850" y="320675"/>
            <a:ext cx="4727575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ČLENĚNÍ UČEBNÍ LÁTKY PODLE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Logiky věci (nadřazené a podřazené pojmy).</a:t>
            </a:r>
          </a:p>
          <a:p>
            <a:r>
              <a:rPr lang="cs-CZ" smtClean="0"/>
              <a:t>Stupně obtížnosti (od jednoduchého ke složitému).</a:t>
            </a:r>
          </a:p>
          <a:p>
            <a:r>
              <a:rPr lang="cs-CZ" smtClean="0"/>
              <a:t>Stupně znalosti (od známého k neznámému).</a:t>
            </a:r>
          </a:p>
          <a:p>
            <a:r>
              <a:rPr lang="cs-CZ" smtClean="0"/>
              <a:t>Induktivního a deduktivního postupu.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ČLENĚNÍ UČEBNÍ JEDNOTKY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7200" y="1417638"/>
            <a:ext cx="8448675" cy="446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600" b="1" dirty="0">
                <a:latin typeface="+mn-lt"/>
              </a:rPr>
              <a:t>Fáze							Příklad</a:t>
            </a:r>
          </a:p>
          <a:p>
            <a:pPr>
              <a:defRPr/>
            </a:pPr>
            <a:endParaRPr lang="cs-CZ" sz="1500" dirty="0"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cs-CZ" sz="2600" dirty="0">
                <a:latin typeface="+mn-lt"/>
              </a:rPr>
              <a:t>Vstup						navázání na předběžné znalosti</a:t>
            </a:r>
          </a:p>
          <a:p>
            <a:pPr marL="342900" indent="-342900">
              <a:buFontTx/>
              <a:buAutoNum type="arabicPeriod"/>
              <a:defRPr/>
            </a:pPr>
            <a:endParaRPr lang="cs-CZ" sz="1000" dirty="0"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cs-CZ" sz="2600" dirty="0">
                <a:latin typeface="+mn-lt"/>
              </a:rPr>
              <a:t>Prezentace tématu		výklad hlavních pojmů a vztahů, 									zpracování tématu</a:t>
            </a:r>
          </a:p>
          <a:p>
            <a:pPr marL="342900" indent="-342900">
              <a:buFontTx/>
              <a:buAutoNum type="arabicPeriod"/>
              <a:defRPr/>
            </a:pPr>
            <a:endParaRPr lang="cs-CZ" sz="1000" dirty="0"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cs-CZ" sz="2600" dirty="0">
                <a:latin typeface="+mn-lt"/>
              </a:rPr>
              <a:t>Uvedení souvislostí		srovnání, podrobnosti, analogie</a:t>
            </a:r>
          </a:p>
          <a:p>
            <a:pPr marL="342900" indent="-342900">
              <a:buFontTx/>
              <a:buAutoNum type="arabicPeriod"/>
              <a:defRPr/>
            </a:pPr>
            <a:endParaRPr lang="cs-CZ" sz="1000" dirty="0"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cs-CZ" sz="2600" dirty="0">
                <a:latin typeface="+mn-lt"/>
              </a:rPr>
              <a:t>Použití						příklady, výpočty, aplikace</a:t>
            </a:r>
          </a:p>
          <a:p>
            <a:pPr marL="342900" indent="-342900">
              <a:buFontTx/>
              <a:buAutoNum type="arabicPeriod"/>
              <a:defRPr/>
            </a:pPr>
            <a:endParaRPr lang="cs-CZ" sz="1000" dirty="0"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cs-CZ" sz="2600" dirty="0">
                <a:latin typeface="+mn-lt"/>
              </a:rPr>
              <a:t>Kontrola výsledků			otázky a odpovědi</a:t>
            </a:r>
          </a:p>
          <a:p>
            <a:pPr marL="342900" indent="-342900">
              <a:buFontTx/>
              <a:buAutoNum type="arabicPeriod"/>
              <a:defRPr/>
            </a:pPr>
            <a:endParaRPr lang="cs-CZ" sz="1000" dirty="0"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cs-CZ" sz="2600" dirty="0">
                <a:latin typeface="+mn-lt"/>
              </a:rPr>
              <a:t>Shrnutí						celkové shrnutí látky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DIDAKTICKÝ KONCEPT VYSOKOŠKOLSKÉ VÝUKY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346450" y="1787525"/>
            <a:ext cx="2706688" cy="501650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044" name="TextovéPole 3"/>
          <p:cNvSpPr txBox="1">
            <a:spLocks noChangeArrowheads="1"/>
          </p:cNvSpPr>
          <p:nvPr/>
        </p:nvSpPr>
        <p:spPr bwMode="auto">
          <a:xfrm>
            <a:off x="3484563" y="1787525"/>
            <a:ext cx="2568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Vyučování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346450" y="2743200"/>
            <a:ext cx="2706688" cy="512763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046" name="TextovéPole 5"/>
          <p:cNvSpPr txBox="1">
            <a:spLocks noChangeArrowheads="1"/>
          </p:cNvSpPr>
          <p:nvPr/>
        </p:nvSpPr>
        <p:spPr bwMode="auto">
          <a:xfrm>
            <a:off x="3484563" y="2743200"/>
            <a:ext cx="256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Učení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346450" y="3800475"/>
            <a:ext cx="2706688" cy="493713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048" name="TextovéPole 7"/>
          <p:cNvSpPr txBox="1">
            <a:spLocks noChangeArrowheads="1"/>
          </p:cNvSpPr>
          <p:nvPr/>
        </p:nvSpPr>
        <p:spPr bwMode="auto">
          <a:xfrm>
            <a:off x="3484563" y="3800475"/>
            <a:ext cx="237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Poradenství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346450" y="4837113"/>
            <a:ext cx="2706688" cy="484187"/>
          </a:xfrm>
          <a:prstGeom prst="roundRect">
            <a:avLst/>
          </a:prstGeom>
          <a:noFill/>
          <a:ln w="15875">
            <a:solidFill>
              <a:srgbClr val="6983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050" name="TextovéPole 9"/>
          <p:cNvSpPr txBox="1">
            <a:spLocks noChangeArrowheads="1"/>
          </p:cNvSpPr>
          <p:nvPr/>
        </p:nvSpPr>
        <p:spPr bwMode="auto">
          <a:xfrm>
            <a:off x="3346450" y="4837113"/>
            <a:ext cx="257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  Předávání know how</a:t>
            </a:r>
          </a:p>
        </p:txBody>
      </p:sp>
      <p:cxnSp>
        <p:nvCxnSpPr>
          <p:cNvPr id="12" name="Přímá spojovací šipka 11"/>
          <p:cNvCxnSpPr>
            <a:stCxn id="3" idx="2"/>
          </p:cNvCxnSpPr>
          <p:nvPr/>
        </p:nvCxnSpPr>
        <p:spPr>
          <a:xfrm>
            <a:off x="4700588" y="2289175"/>
            <a:ext cx="0" cy="454025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5" idx="2"/>
          </p:cNvCxnSpPr>
          <p:nvPr/>
        </p:nvCxnSpPr>
        <p:spPr>
          <a:xfrm>
            <a:off x="4700588" y="3255963"/>
            <a:ext cx="0" cy="544512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7" idx="2"/>
          </p:cNvCxnSpPr>
          <p:nvPr/>
        </p:nvCxnSpPr>
        <p:spPr>
          <a:xfrm>
            <a:off x="4700588" y="4294188"/>
            <a:ext cx="0" cy="542925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ZPĚTNÁ VAZBA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cs-CZ" sz="2800" smtClean="0"/>
              <a:t>nechte účastníka zcela se vyjádřit,</a:t>
            </a:r>
          </a:p>
          <a:p>
            <a:r>
              <a:rPr lang="cs-CZ" sz="2800" smtClean="0"/>
              <a:t>nebraňte se poznání,</a:t>
            </a:r>
          </a:p>
          <a:p>
            <a:r>
              <a:rPr lang="cs-CZ" sz="2800" smtClean="0"/>
              <a:t>poděkujte,</a:t>
            </a:r>
          </a:p>
          <a:p>
            <a:r>
              <a:rPr lang="cs-CZ" sz="2800" smtClean="0"/>
              <a:t>poskytujte zpětnou vazbu bezprostředně či podle možností,</a:t>
            </a:r>
          </a:p>
          <a:p>
            <a:r>
              <a:rPr lang="cs-CZ" sz="2800" smtClean="0"/>
              <a:t>relativizujte,</a:t>
            </a:r>
          </a:p>
          <a:p>
            <a:r>
              <a:rPr lang="cs-CZ" sz="2800" smtClean="0"/>
              <a:t>zpětná vazba má být konkrétní, věcná, konstruktivní, povzbuzující, otevřená a upřímná.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REAKCE POSLUCHAČŮ VE VÝUCE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Kývání hlavou.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Pausa (vyčkávací či tázací pohledy).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Postranní pohledy.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Ozvěna (na dotaz posluchač zopakuje pár posledních slov).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Zrcadlo (na dotaz posluchač svými slovy shrne to, co bylo řečeno).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PRAGMATICKÁ DIMENZE MODELU VÝUKY (vyučování a učení jako získání nové kvality jednání a chování)</a:t>
            </a:r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auto">
          <a:xfrm>
            <a:off x="2971800" y="3429000"/>
            <a:ext cx="31242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PRACOVNÍ</a:t>
            </a:r>
          </a:p>
          <a:p>
            <a:pPr algn="ctr"/>
            <a:r>
              <a:rPr lang="cs-CZ">
                <a:latin typeface="Tahoma" pitchFamily="34" charset="0"/>
              </a:rPr>
              <a:t>ROLE</a:t>
            </a: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266700" y="3581400"/>
            <a:ext cx="20574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PRACOVNÍ</a:t>
            </a:r>
            <a:br>
              <a:rPr lang="cs-CZ">
                <a:latin typeface="Tahoma" pitchFamily="34" charset="0"/>
              </a:rPr>
            </a:br>
            <a:r>
              <a:rPr lang="cs-CZ">
                <a:latin typeface="Tahoma" pitchFamily="34" charset="0"/>
              </a:rPr>
              <a:t>POZICE</a:t>
            </a:r>
          </a:p>
        </p:txBody>
      </p:sp>
      <p:sp>
        <p:nvSpPr>
          <p:cNvPr id="34821" name="Oval 6"/>
          <p:cNvSpPr>
            <a:spLocks noChangeArrowheads="1"/>
          </p:cNvSpPr>
          <p:nvPr/>
        </p:nvSpPr>
        <p:spPr bwMode="auto">
          <a:xfrm>
            <a:off x="6553200" y="3238500"/>
            <a:ext cx="24384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OČEKÁVANÉ</a:t>
            </a:r>
            <a:br>
              <a:rPr lang="cs-CZ">
                <a:latin typeface="Tahoma" pitchFamily="34" charset="0"/>
              </a:rPr>
            </a:br>
            <a:r>
              <a:rPr lang="cs-CZ">
                <a:latin typeface="Tahoma" pitchFamily="34" charset="0"/>
              </a:rPr>
              <a:t>JEDNÁNÍ A </a:t>
            </a:r>
            <a:br>
              <a:rPr lang="cs-CZ">
                <a:latin typeface="Tahoma" pitchFamily="34" charset="0"/>
              </a:rPr>
            </a:br>
            <a:r>
              <a:rPr lang="cs-CZ">
                <a:latin typeface="Tahoma" pitchFamily="34" charset="0"/>
              </a:rPr>
              <a:t>CHOVÁNÍ</a:t>
            </a:r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5715000" y="1673225"/>
            <a:ext cx="26670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PRACOVNÍ</a:t>
            </a:r>
          </a:p>
          <a:p>
            <a:pPr algn="ctr"/>
            <a:r>
              <a:rPr lang="cs-CZ">
                <a:latin typeface="Tahoma" pitchFamily="34" charset="0"/>
              </a:rPr>
              <a:t>VÝKON</a:t>
            </a:r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1143000" y="4800600"/>
            <a:ext cx="2120900" cy="1189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KOMPETENCE</a:t>
            </a:r>
          </a:p>
          <a:p>
            <a:pPr algn="ctr"/>
            <a:r>
              <a:rPr lang="cs-CZ">
                <a:latin typeface="Tahoma" pitchFamily="34" charset="0"/>
              </a:rPr>
              <a:t>KVALIFIKACE</a:t>
            </a:r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4991100" y="4694238"/>
            <a:ext cx="23622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OSOBNOST</a:t>
            </a:r>
          </a:p>
        </p:txBody>
      </p:sp>
      <p:sp>
        <p:nvSpPr>
          <p:cNvPr id="34825" name="Oval 10"/>
          <p:cNvSpPr>
            <a:spLocks noChangeArrowheads="1"/>
          </p:cNvSpPr>
          <p:nvPr/>
        </p:nvSpPr>
        <p:spPr bwMode="auto">
          <a:xfrm>
            <a:off x="228600" y="1673225"/>
            <a:ext cx="25908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SPOLEČNOST</a:t>
            </a:r>
          </a:p>
        </p:txBody>
      </p:sp>
      <p:sp>
        <p:nvSpPr>
          <p:cNvPr id="34826" name="Oval 11"/>
          <p:cNvSpPr>
            <a:spLocks noChangeArrowheads="1"/>
          </p:cNvSpPr>
          <p:nvPr/>
        </p:nvSpPr>
        <p:spPr bwMode="auto">
          <a:xfrm>
            <a:off x="381000" y="2206625"/>
            <a:ext cx="2743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PODNIK</a:t>
            </a:r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914400" y="2514600"/>
            <a:ext cx="2743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ahoma" pitchFamily="34" charset="0"/>
              </a:rPr>
              <a:t>PRACOVIŠTĚ</a:t>
            </a:r>
          </a:p>
        </p:txBody>
      </p:sp>
      <p:sp>
        <p:nvSpPr>
          <p:cNvPr id="34828" name="Line 16"/>
          <p:cNvSpPr>
            <a:spLocks noChangeShapeType="1"/>
          </p:cNvSpPr>
          <p:nvPr/>
        </p:nvSpPr>
        <p:spPr bwMode="auto">
          <a:xfrm flipV="1">
            <a:off x="4648200" y="25527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4829" name="Line 17"/>
          <p:cNvSpPr>
            <a:spLocks noChangeShapeType="1"/>
          </p:cNvSpPr>
          <p:nvPr/>
        </p:nvSpPr>
        <p:spPr bwMode="auto">
          <a:xfrm>
            <a:off x="6096000" y="39417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4830" name="Line 18"/>
          <p:cNvSpPr>
            <a:spLocks noChangeShapeType="1"/>
          </p:cNvSpPr>
          <p:nvPr/>
        </p:nvSpPr>
        <p:spPr bwMode="auto">
          <a:xfrm flipH="1" flipV="1">
            <a:off x="6934200" y="27051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4831" name="Line 19"/>
          <p:cNvSpPr>
            <a:spLocks noChangeShapeType="1"/>
          </p:cNvSpPr>
          <p:nvPr/>
        </p:nvSpPr>
        <p:spPr bwMode="auto">
          <a:xfrm flipV="1">
            <a:off x="7086600" y="4610100"/>
            <a:ext cx="266700" cy="33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4832" name="Line 20"/>
          <p:cNvSpPr>
            <a:spLocks noChangeShapeType="1"/>
          </p:cNvSpPr>
          <p:nvPr/>
        </p:nvSpPr>
        <p:spPr bwMode="auto">
          <a:xfrm flipH="1" flipV="1">
            <a:off x="4648200" y="4610100"/>
            <a:ext cx="546100" cy="266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 flipV="1">
            <a:off x="2822575" y="4495800"/>
            <a:ext cx="884238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4834" name="Line 22"/>
          <p:cNvSpPr>
            <a:spLocks noChangeShapeType="1"/>
          </p:cNvSpPr>
          <p:nvPr/>
        </p:nvSpPr>
        <p:spPr bwMode="auto">
          <a:xfrm>
            <a:off x="2286000" y="40592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4835" name="Line 24"/>
          <p:cNvSpPr>
            <a:spLocks noChangeShapeType="1"/>
          </p:cNvSpPr>
          <p:nvPr/>
        </p:nvSpPr>
        <p:spPr bwMode="auto">
          <a:xfrm flipH="1">
            <a:off x="1544638" y="3124200"/>
            <a:ext cx="1046162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POŽADAVKY NA UČITELE LEKTORA</a:t>
            </a:r>
          </a:p>
        </p:txBody>
      </p:sp>
      <p:pic>
        <p:nvPicPr>
          <p:cNvPr id="3" name="Obrázek 2" descr="Xerox Phaser 6110MFP_20120822112115_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5FF"/>
              </a:clrFrom>
              <a:clrTo>
                <a:srgbClr val="FBF5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0989" t="10933" r="7459" b="22400"/>
          <a:stretch>
            <a:fillRect/>
          </a:stretch>
        </p:blipFill>
        <p:spPr>
          <a:xfrm>
            <a:off x="2496312" y="1179576"/>
            <a:ext cx="401421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ROZDÍLNOST V POJETÍ VÝCHOVNÉ A VZDĚLÁVACÍ PÉČE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335088" y="1627188"/>
          <a:ext cx="6284912" cy="300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488"/>
                <a:gridCol w="3142488"/>
              </a:tblGrid>
              <a:tr h="417973">
                <a:tc>
                  <a:txBody>
                    <a:bodyPr/>
                    <a:lstStyle/>
                    <a:p>
                      <a:r>
                        <a:rPr lang="cs-CZ" dirty="0" smtClean="0"/>
                        <a:t>DĚTI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DOSPĚLÍ</a:t>
                      </a:r>
                      <a:endParaRPr lang="cs-CZ" dirty="0"/>
                    </a:p>
                  </a:txBody>
                  <a:tcPr/>
                </a:tc>
              </a:tr>
              <a:tr h="721434">
                <a:tc>
                  <a:txBody>
                    <a:bodyPr/>
                    <a:lstStyle/>
                    <a:p>
                      <a:r>
                        <a:rPr lang="cs-CZ" dirty="0" smtClean="0"/>
                        <a:t>Vzdělávání</a:t>
                      </a:r>
                      <a:r>
                        <a:rPr lang="cs-CZ" baseline="0" dirty="0" smtClean="0"/>
                        <a:t> jako příprava na život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Vzdělávání jako doprovodný</a:t>
                      </a:r>
                      <a:r>
                        <a:rPr lang="cs-CZ" baseline="0" dirty="0" smtClean="0"/>
                        <a:t> jev života</a:t>
                      </a:r>
                      <a:endParaRPr lang="cs-CZ" dirty="0"/>
                    </a:p>
                  </a:txBody>
                  <a:tcPr/>
                </a:tc>
              </a:tr>
              <a:tr h="721434">
                <a:tc>
                  <a:txBody>
                    <a:bodyPr/>
                    <a:lstStyle/>
                    <a:p>
                      <a:r>
                        <a:rPr lang="cs-CZ" dirty="0" smtClean="0"/>
                        <a:t>Zaměření na vzdělávací normativy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Zaměření na potřeby účastníka</a:t>
                      </a:r>
                      <a:endParaRPr lang="cs-CZ" dirty="0"/>
                    </a:p>
                  </a:txBody>
                  <a:tcPr/>
                </a:tc>
              </a:tr>
              <a:tr h="417973">
                <a:tc>
                  <a:txBody>
                    <a:bodyPr/>
                    <a:lstStyle/>
                    <a:p>
                      <a:r>
                        <a:rPr lang="cs-CZ" dirty="0" smtClean="0"/>
                        <a:t>Učení potencionální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Učení potřebného</a:t>
                      </a:r>
                      <a:endParaRPr lang="cs-CZ" dirty="0"/>
                    </a:p>
                  </a:txBody>
                  <a:tcPr/>
                </a:tc>
              </a:tr>
              <a:tr h="721434">
                <a:tc>
                  <a:txBody>
                    <a:bodyPr/>
                    <a:lstStyle/>
                    <a:p>
                      <a:r>
                        <a:rPr lang="cs-CZ" dirty="0" smtClean="0"/>
                        <a:t>Nápodoba a kontrola chování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Pomoc při řešení profesních a životních problémů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TYPY ÚČASTNÍKŮ ŠKOLENÍ</a:t>
            </a:r>
          </a:p>
        </p:txBody>
      </p:sp>
      <p:sp>
        <p:nvSpPr>
          <p:cNvPr id="921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52596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sz="2700" smtClean="0"/>
              <a:t>Hašteřivec (Reptal)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700" smtClean="0"/>
              <a:t>Klaďas (Přitakávač)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700" smtClean="0"/>
              <a:t>Vševěd (Brouk Pytlík)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700" smtClean="0"/>
              <a:t>Mluvka (Žvanil)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700" smtClean="0"/>
              <a:t>Plašmuška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700" smtClean="0"/>
              <a:t>Notorický odmítač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700" smtClean="0"/>
              <a:t>Nudista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700" smtClean="0"/>
              <a:t>Velké zvíře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700" smtClean="0"/>
              <a:t>Šťoural (Zpochybňovač)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smtClean="0"/>
              <a:t>Didaktické formy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FORMY PROFESNÍHO VZDĚLÁVÁNÍ DOSPĚLÝCH</a:t>
            </a:r>
          </a:p>
        </p:txBody>
      </p:sp>
      <p:sp>
        <p:nvSpPr>
          <p:cNvPr id="942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Přímá výuka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Korespondenční studium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Kombinované studium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Multimediální vzdělávání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mtClean="0"/>
              <a:t>Terénní vzdělávání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DIDAKTICKÝ MAKROMODEL DLOUHODOBÝCH FOREM STUDIA (PŘÍMÁ VÝUKA)</a:t>
            </a:r>
          </a:p>
        </p:txBody>
      </p:sp>
      <p:pic>
        <p:nvPicPr>
          <p:cNvPr id="95235" name="Obrázek 2" descr="Xerox Phaser 6110MFP_20120822113457_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2F9"/>
              </a:clrFrom>
              <a:clrTo>
                <a:srgbClr val="F7F2F9">
                  <a:alpha val="0"/>
                </a:srgbClr>
              </a:clrTo>
            </a:clrChange>
          </a:blip>
          <a:srcRect l="10246" t="24805" r="10246" b="7733"/>
          <a:stretch>
            <a:fillRect/>
          </a:stretch>
        </p:blipFill>
        <p:spPr bwMode="auto">
          <a:xfrm>
            <a:off x="2614613" y="1417638"/>
            <a:ext cx="391477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MODEL KOMBINOVANÉHO STUDIA</a:t>
            </a:r>
          </a:p>
        </p:txBody>
      </p:sp>
      <p:pic>
        <p:nvPicPr>
          <p:cNvPr id="96259" name="Obrázek 2" descr="Xerox Phaser 6110MFP_20120822113846_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EDF4"/>
              </a:clrFrom>
              <a:clrTo>
                <a:srgbClr val="F2EDF4">
                  <a:alpha val="0"/>
                </a:srgbClr>
              </a:clrTo>
            </a:clrChange>
          </a:blip>
          <a:srcRect l="24364" t="16933" r="23248" b="25067"/>
          <a:stretch>
            <a:fillRect/>
          </a:stretch>
        </p:blipFill>
        <p:spPr bwMode="auto">
          <a:xfrm>
            <a:off x="3154363" y="1262063"/>
            <a:ext cx="30734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CÍLE:</a:t>
            </a:r>
          </a:p>
        </p:txBody>
      </p:sp>
      <p:sp>
        <p:nvSpPr>
          <p:cNvPr id="97283" name="TextovéPole 3"/>
          <p:cNvSpPr txBox="1">
            <a:spLocks noChangeArrowheads="1"/>
          </p:cNvSpPr>
          <p:nvPr/>
        </p:nvSpPr>
        <p:spPr bwMode="auto">
          <a:xfrm>
            <a:off x="2478088" y="1601788"/>
            <a:ext cx="4051300" cy="369887"/>
          </a:xfrm>
          <a:prstGeom prst="rect">
            <a:avLst/>
          </a:prstGeom>
          <a:noFill/>
          <a:ln w="15875">
            <a:solidFill>
              <a:srgbClr val="69833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1. Posílení motivace ke studiu</a:t>
            </a:r>
          </a:p>
        </p:txBody>
      </p:sp>
      <p:sp>
        <p:nvSpPr>
          <p:cNvPr id="97284" name="TextovéPole 4"/>
          <p:cNvSpPr txBox="1">
            <a:spLocks noChangeArrowheads="1"/>
          </p:cNvSpPr>
          <p:nvPr/>
        </p:nvSpPr>
        <p:spPr bwMode="auto">
          <a:xfrm>
            <a:off x="2359025" y="2344738"/>
            <a:ext cx="4297363" cy="368300"/>
          </a:xfrm>
          <a:prstGeom prst="rect">
            <a:avLst/>
          </a:prstGeom>
          <a:noFill/>
          <a:ln w="15875">
            <a:solidFill>
              <a:srgbClr val="69833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2. Vzbuzení důvěry ke studijním textům</a:t>
            </a:r>
          </a:p>
        </p:txBody>
      </p:sp>
      <p:sp>
        <p:nvSpPr>
          <p:cNvPr id="97285" name="TextovéPole 5"/>
          <p:cNvSpPr txBox="1">
            <a:spLocks noChangeArrowheads="1"/>
          </p:cNvSpPr>
          <p:nvPr/>
        </p:nvSpPr>
        <p:spPr bwMode="auto">
          <a:xfrm>
            <a:off x="2478088" y="3095625"/>
            <a:ext cx="4051300" cy="369888"/>
          </a:xfrm>
          <a:prstGeom prst="rect">
            <a:avLst/>
          </a:prstGeom>
          <a:noFill/>
          <a:ln w="15875">
            <a:solidFill>
              <a:srgbClr val="69833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3. Znalost vlastních schopností</a:t>
            </a:r>
          </a:p>
        </p:txBody>
      </p:sp>
      <p:sp>
        <p:nvSpPr>
          <p:cNvPr id="97286" name="TextovéPole 6"/>
          <p:cNvSpPr txBox="1">
            <a:spLocks noChangeArrowheads="1"/>
          </p:cNvSpPr>
          <p:nvPr/>
        </p:nvSpPr>
        <p:spPr bwMode="auto">
          <a:xfrm>
            <a:off x="2478088" y="3894138"/>
            <a:ext cx="4068762" cy="368300"/>
          </a:xfrm>
          <a:prstGeom prst="rect">
            <a:avLst/>
          </a:prstGeom>
          <a:noFill/>
          <a:ln w="15875">
            <a:solidFill>
              <a:srgbClr val="69833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4. Racionální studium učebních textů</a:t>
            </a:r>
          </a:p>
        </p:txBody>
      </p:sp>
      <p:sp>
        <p:nvSpPr>
          <p:cNvPr id="97287" name="TextovéPole 7"/>
          <p:cNvSpPr txBox="1">
            <a:spLocks noChangeArrowheads="1"/>
          </p:cNvSpPr>
          <p:nvPr/>
        </p:nvSpPr>
        <p:spPr bwMode="auto">
          <a:xfrm>
            <a:off x="2478088" y="4665663"/>
            <a:ext cx="4068762" cy="368300"/>
          </a:xfrm>
          <a:prstGeom prst="rect">
            <a:avLst/>
          </a:prstGeom>
          <a:noFill/>
          <a:ln w="15875">
            <a:solidFill>
              <a:srgbClr val="69833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5. Příprava na semináře a zkoušky</a:t>
            </a:r>
          </a:p>
        </p:txBody>
      </p:sp>
      <p:sp>
        <p:nvSpPr>
          <p:cNvPr id="97288" name="TextovéPole 8"/>
          <p:cNvSpPr txBox="1">
            <a:spLocks noChangeArrowheads="1"/>
          </p:cNvSpPr>
          <p:nvPr/>
        </p:nvSpPr>
        <p:spPr bwMode="auto">
          <a:xfrm>
            <a:off x="2478088" y="5426075"/>
            <a:ext cx="4068762" cy="369888"/>
          </a:xfrm>
          <a:prstGeom prst="rect">
            <a:avLst/>
          </a:prstGeom>
          <a:noFill/>
          <a:ln w="15875">
            <a:solidFill>
              <a:srgbClr val="69833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6. Zařazení studia do osobního života</a:t>
            </a:r>
          </a:p>
        </p:txBody>
      </p:sp>
      <p:cxnSp>
        <p:nvCxnSpPr>
          <p:cNvPr id="11" name="Přímá spojovací šipka 10"/>
          <p:cNvCxnSpPr>
            <a:stCxn id="97283" idx="2"/>
            <a:endCxn id="97284" idx="0"/>
          </p:cNvCxnSpPr>
          <p:nvPr/>
        </p:nvCxnSpPr>
        <p:spPr>
          <a:xfrm>
            <a:off x="4503738" y="1971675"/>
            <a:ext cx="4762" cy="373063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7284" idx="2"/>
          </p:cNvCxnSpPr>
          <p:nvPr/>
        </p:nvCxnSpPr>
        <p:spPr>
          <a:xfrm>
            <a:off x="4508500" y="2713038"/>
            <a:ext cx="0" cy="382587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97285" idx="2"/>
          </p:cNvCxnSpPr>
          <p:nvPr/>
        </p:nvCxnSpPr>
        <p:spPr>
          <a:xfrm>
            <a:off x="4503738" y="3465513"/>
            <a:ext cx="0" cy="428625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97286" idx="2"/>
            <a:endCxn id="97286" idx="2"/>
          </p:cNvCxnSpPr>
          <p:nvPr/>
        </p:nvCxnSpPr>
        <p:spPr>
          <a:xfrm>
            <a:off x="4513263" y="42624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97286" idx="2"/>
          </p:cNvCxnSpPr>
          <p:nvPr/>
        </p:nvCxnSpPr>
        <p:spPr>
          <a:xfrm>
            <a:off x="4513263" y="4262438"/>
            <a:ext cx="0" cy="403225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97287" idx="2"/>
          </p:cNvCxnSpPr>
          <p:nvPr/>
        </p:nvCxnSpPr>
        <p:spPr>
          <a:xfrm>
            <a:off x="4513263" y="5033963"/>
            <a:ext cx="0" cy="392112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azek muzi 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751" t="6267" r="21206" b="5467"/>
          <a:stretch>
            <a:fillRect/>
          </a:stretch>
        </p:blipFill>
        <p:spPr>
          <a:xfrm rot="5400000">
            <a:off x="2948442" y="-1270116"/>
            <a:ext cx="3383280" cy="8483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Obrázek 2" descr="Obrázek3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5350"/>
            <a:ext cx="9144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SOCIÁLNÍ ROLE A VZTAHY ČLOVĚKA</a:t>
            </a:r>
          </a:p>
        </p:txBody>
      </p:sp>
      <p:pic>
        <p:nvPicPr>
          <p:cNvPr id="35843" name="Zástupný symbol pro obsah 3" descr="Socialni role a vztahy cloveka_kytka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332" t="14114" r="20908" b="17203"/>
          <a:stretch>
            <a:fillRect/>
          </a:stretch>
        </p:blipFill>
        <p:spPr>
          <a:xfrm>
            <a:off x="1398588" y="1106488"/>
            <a:ext cx="5859462" cy="4764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VYROVNÁNÍ VÝPADKU RÉTORICKÝCH PROSTŘEDKŮ FORMÁLNÍ ÚPRAVA TEXTU</a:t>
            </a:r>
          </a:p>
        </p:txBody>
      </p:sp>
      <p:pic>
        <p:nvPicPr>
          <p:cNvPr id="100355" name="Obrázek 2" descr="obrazek muzik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9FAFE"/>
              </a:clrFrom>
              <a:clrTo>
                <a:srgbClr val="F9FAFE">
                  <a:alpha val="0"/>
                </a:srgbClr>
              </a:clrTo>
            </a:clrChange>
          </a:blip>
          <a:srcRect l="13600" t="41269" r="4134" b="13960"/>
          <a:stretch>
            <a:fillRect/>
          </a:stretch>
        </p:blipFill>
        <p:spPr bwMode="auto">
          <a:xfrm>
            <a:off x="544513" y="1847850"/>
            <a:ext cx="79597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AZEK MUZIK 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3FA"/>
              </a:clrFrom>
              <a:clrTo>
                <a:srgbClr val="F6F3FA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3218" t="15467" r="9502" b="26400"/>
          <a:stretch>
            <a:fillRect/>
          </a:stretch>
        </p:blipFill>
        <p:spPr>
          <a:xfrm>
            <a:off x="1773936" y="155447"/>
            <a:ext cx="5468112" cy="5731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ÚKOLY VEDOUCÍHO STUDIJNÍ SKUPINY (TERÉNNÍ VZDĚLÁVÁNÍ)</a:t>
            </a: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Příprava studijních příruček a podpůrných materiálů.</a:t>
            </a:r>
          </a:p>
          <a:p>
            <a:r>
              <a:rPr lang="cs-CZ" smtClean="0"/>
              <a:t>Organizování práce skupiny a motivace členů.</a:t>
            </a:r>
          </a:p>
          <a:p>
            <a:r>
              <a:rPr lang="cs-CZ" smtClean="0"/>
              <a:t>Pravidelné instruování skupiny.</a:t>
            </a:r>
          </a:p>
          <a:p>
            <a:r>
              <a:rPr lang="cs-CZ" smtClean="0"/>
              <a:t>Soustavné sledování aktivit skupiny.</a:t>
            </a:r>
          </a:p>
          <a:p>
            <a:r>
              <a:rPr lang="cs-CZ" smtClean="0"/>
              <a:t>Hodnocení aktivit studijní skupiny.</a:t>
            </a:r>
          </a:p>
          <a:p>
            <a:r>
              <a:rPr lang="cs-CZ" smtClean="0"/>
              <a:t>Prohlubování poznatků a zkušeností ve vedení skupiny.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698335"/>
                </a:solidFill>
              </a:rPr>
              <a:t>STUDIJNÍ ZÁJEZDY</a:t>
            </a: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>
          <a:xfrm>
            <a:off x="119063" y="1289050"/>
            <a:ext cx="9024937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3000" smtClean="0"/>
              <a:t>  Východiskem je potřeba		Spojení s hostiteli</a:t>
            </a:r>
          </a:p>
          <a:p>
            <a:pPr>
              <a:buFont typeface="Arial" charset="0"/>
              <a:buNone/>
            </a:pPr>
            <a:r>
              <a:rPr lang="cs-CZ" sz="3000" smtClean="0"/>
              <a:t>  Účelné náklady					Praktické opatření</a:t>
            </a:r>
          </a:p>
          <a:p>
            <a:pPr>
              <a:buFont typeface="Arial" charset="0"/>
              <a:buNone/>
            </a:pPr>
            <a:r>
              <a:rPr lang="cs-CZ" sz="3000" smtClean="0"/>
              <a:t>  Cíle zájezdu						Stručné poučení účastníků</a:t>
            </a:r>
          </a:p>
          <a:p>
            <a:pPr>
              <a:buFont typeface="Arial" charset="0"/>
              <a:buNone/>
            </a:pPr>
            <a:r>
              <a:rPr lang="cs-CZ" sz="3000" smtClean="0"/>
              <a:t>  Typ účastníků						Zpětná vazba (okamžitá)</a:t>
            </a:r>
          </a:p>
          <a:p>
            <a:pPr>
              <a:buFont typeface="Arial" charset="0"/>
              <a:buNone/>
            </a:pPr>
            <a:r>
              <a:rPr lang="cs-CZ" sz="3000" smtClean="0"/>
              <a:t>  Studijní oblasti</a:t>
            </a:r>
          </a:p>
          <a:p>
            <a:pPr>
              <a:buFont typeface="Arial" charset="0"/>
              <a:buNone/>
            </a:pPr>
            <a:endParaRPr lang="cs-CZ" smtClean="0"/>
          </a:p>
          <a:p>
            <a:pPr lvl="4">
              <a:buFont typeface="Arial" charset="0"/>
              <a:buNone/>
            </a:pPr>
            <a:r>
              <a:rPr lang="cs-CZ" sz="3000" smtClean="0">
                <a:sym typeface="Symbol" pitchFamily="18" charset="2"/>
              </a:rPr>
              <a:t>         </a:t>
            </a:r>
            <a:r>
              <a:rPr lang="cs-CZ" sz="3000" smtClean="0"/>
              <a:t>Zpráva o zájezdu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228600" y="1476375"/>
            <a:ext cx="0" cy="192088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228600" y="2017713"/>
            <a:ext cx="0" cy="192087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228600" y="2566988"/>
            <a:ext cx="0" cy="192087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228600" y="3143250"/>
            <a:ext cx="0" cy="190500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228600" y="3673475"/>
            <a:ext cx="0" cy="192088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627563" y="1533525"/>
            <a:ext cx="0" cy="192088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4627563" y="2017713"/>
            <a:ext cx="0" cy="192087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627563" y="2566988"/>
            <a:ext cx="0" cy="192087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4627563" y="3143250"/>
            <a:ext cx="0" cy="190500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2451100" y="4870450"/>
            <a:ext cx="219075" cy="0"/>
          </a:xfrm>
          <a:prstGeom prst="straightConnector1">
            <a:avLst/>
          </a:prstGeom>
          <a:ln>
            <a:solidFill>
              <a:srgbClr val="6983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3" y="44450"/>
            <a:ext cx="75438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>KREATIVNÍ DIMENZE MODELU VÝUKY </a:t>
            </a:r>
            <a:br>
              <a:rPr lang="cs-CZ" sz="3200" b="1" smtClean="0">
                <a:solidFill>
                  <a:srgbClr val="698335"/>
                </a:solidFill>
              </a:rPr>
            </a:br>
            <a:r>
              <a:rPr lang="cs-CZ" sz="3200" b="1" smtClean="0">
                <a:solidFill>
                  <a:srgbClr val="698335"/>
                </a:solidFill>
              </a:rPr>
              <a:t>(vyučování a učení jako kreativní proces)</a:t>
            </a: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606425" y="5221288"/>
            <a:ext cx="27432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Hierarchie učení</a:t>
            </a: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3197225" y="5221288"/>
            <a:ext cx="27432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Způsoby učení</a:t>
            </a: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5940425" y="5221288"/>
            <a:ext cx="27432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Vyučovací metody</a:t>
            </a: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682625" y="4383088"/>
            <a:ext cx="2514600" cy="838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Informace</a:t>
            </a:r>
          </a:p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Vědomosti</a:t>
            </a: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3349625" y="4383088"/>
            <a:ext cx="2438400" cy="838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Asociační učení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6094413" y="4383088"/>
            <a:ext cx="2438400" cy="838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>
                <a:latin typeface="Tahoma" pitchFamily="34" charset="0"/>
              </a:rPr>
              <a:t>Metody </a:t>
            </a:r>
          </a:p>
          <a:p>
            <a:pPr algn="ctr">
              <a:defRPr/>
            </a:pPr>
            <a:r>
              <a:rPr lang="cs-CZ" sz="2400">
                <a:latin typeface="Tahoma" pitchFamily="34" charset="0"/>
              </a:rPr>
              <a:t>přednášení</a:t>
            </a: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765175" y="3240088"/>
            <a:ext cx="2286000" cy="1143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Porozumění </a:t>
            </a:r>
          </a:p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informacím, </a:t>
            </a:r>
          </a:p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vědomostem</a:t>
            </a: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3502025" y="3240088"/>
            <a:ext cx="2133600" cy="1143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Učení </a:t>
            </a:r>
          </a:p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strukturováním</a:t>
            </a: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6245225" y="3240088"/>
            <a:ext cx="2057400" cy="1143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Diskusní, </a:t>
            </a:r>
          </a:p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dialogické</a:t>
            </a:r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917575" y="2249488"/>
            <a:ext cx="1981200" cy="990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Aplikace </a:t>
            </a:r>
          </a:p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v praxi</a:t>
            </a: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3578225" y="2249488"/>
            <a:ext cx="1981200" cy="990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 Učení řešením </a:t>
            </a:r>
          </a:p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problémů</a:t>
            </a:r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6321425" y="2249488"/>
            <a:ext cx="1905000" cy="990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Problémové </a:t>
            </a:r>
          </a:p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metody</a:t>
            </a: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1146175" y="1335088"/>
            <a:ext cx="1524000" cy="914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>
                <a:latin typeface="Tahoma" pitchFamily="34" charset="0"/>
              </a:rPr>
              <a:t>Tvůrčí</a:t>
            </a:r>
          </a:p>
          <a:p>
            <a:pPr algn="ctr">
              <a:defRPr/>
            </a:pPr>
            <a:r>
              <a:rPr lang="cs-CZ" sz="2400">
                <a:latin typeface="Tahoma" pitchFamily="34" charset="0"/>
              </a:rPr>
              <a:t>aspekt</a:t>
            </a:r>
          </a:p>
        </p:txBody>
      </p:sp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3730625" y="1335088"/>
            <a:ext cx="1676400" cy="914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>
                <a:latin typeface="Tahoma" pitchFamily="34" charset="0"/>
              </a:rPr>
              <a:t>Tvůrčí učení</a:t>
            </a: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6550025" y="1335088"/>
            <a:ext cx="1371600" cy="914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Kreativní</a:t>
            </a:r>
          </a:p>
          <a:p>
            <a:pPr algn="ctr">
              <a:defRPr/>
            </a:pPr>
            <a:r>
              <a:rPr lang="cs-CZ" sz="2400" dirty="0">
                <a:latin typeface="Tahoma" pitchFamily="34" charset="0"/>
              </a:rPr>
              <a:t>metody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325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698335"/>
                </a:solidFill>
              </a:rPr>
              <a:t/>
            </a:r>
            <a:br>
              <a:rPr lang="cs-CZ" sz="3200" b="1" smtClean="0">
                <a:solidFill>
                  <a:srgbClr val="698335"/>
                </a:solidFill>
              </a:rPr>
            </a:br>
            <a:r>
              <a:rPr lang="cs-CZ" sz="3200" b="1" smtClean="0">
                <a:solidFill>
                  <a:srgbClr val="698335"/>
                </a:solidFill>
              </a:rPr>
              <a:t>UČENÍ</a:t>
            </a:r>
            <a:r>
              <a:rPr lang="cs-CZ" b="1" smtClean="0"/>
              <a:t/>
            </a:r>
            <a:br>
              <a:rPr lang="cs-CZ" b="1" smtClean="0"/>
            </a:br>
            <a:endParaRPr lang="cs-CZ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603250" y="969963"/>
            <a:ext cx="762635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600" dirty="0">
                <a:latin typeface="+mn-lt"/>
              </a:rPr>
              <a:t>= proces, v němž vznikají znalosti prostřednictvím přetváření zkušeností.</a:t>
            </a:r>
          </a:p>
          <a:p>
            <a:pPr>
              <a:defRPr/>
            </a:pPr>
            <a:r>
              <a:rPr lang="cs-CZ" sz="2600" dirty="0">
                <a:latin typeface="+mn-lt"/>
              </a:rPr>
              <a:t>K tomuto přetváření dochází v průběhu učebního cyklu.</a:t>
            </a:r>
          </a:p>
        </p:txBody>
      </p:sp>
      <p:pic>
        <p:nvPicPr>
          <p:cNvPr id="37892" name="Zástupný symbol pro obsah 6" descr="Obrázek1_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63700" y="2271713"/>
            <a:ext cx="6254750" cy="3684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k_sabo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tank_sabona</Template>
  <TotalTime>980</TotalTime>
  <Words>1474</Words>
  <Application>Microsoft Office PowerPoint</Application>
  <PresentationFormat>Předvádění na obrazovce (4:3)</PresentationFormat>
  <Paragraphs>448</Paragraphs>
  <Slides>73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73</vt:i4>
      </vt:variant>
    </vt:vector>
  </HeadingPairs>
  <TitlesOfParts>
    <vt:vector size="74" baseType="lpstr">
      <vt:lpstr>tank_sabona</vt:lpstr>
      <vt:lpstr>Didaktické aspekty učení a vzdělávání dospělého</vt:lpstr>
      <vt:lpstr>VÝCHODISKA FORMOVÁNÍ LIDSKÉHO KAPITÁLU</vt:lpstr>
      <vt:lpstr>Snímek 3</vt:lpstr>
      <vt:lpstr>TROJDIMENZIONÁLNÍ MODEL VÝUKY</vt:lpstr>
      <vt:lpstr>KOGNITIVNÍ DIMENZE MODELU VÝUKY  (výuka jako hybridní proces) </vt:lpstr>
      <vt:lpstr>PRAGMATICKÁ DIMENZE MODELU VÝUKY (vyučování a učení jako získání nové kvality jednání a chování)</vt:lpstr>
      <vt:lpstr>SOCIÁLNÍ ROLE A VZTAHY ČLOVĚKA</vt:lpstr>
      <vt:lpstr>KREATIVNÍ DIMENZE MODELU VÝUKY  (vyučování a učení jako kreativní proces)</vt:lpstr>
      <vt:lpstr> UČENÍ </vt:lpstr>
      <vt:lpstr>UČEBNÍ STYLY A TYPY LIDÍ</vt:lpstr>
      <vt:lpstr>AKTIVISTA - ZKUŠENOST</vt:lpstr>
      <vt:lpstr>PŘEMÍTAVÝ ČLOVĚK - POZOROVÁNÍ</vt:lpstr>
      <vt:lpstr>TEORETIK - PŘEDSTAVY</vt:lpstr>
      <vt:lpstr>PRAGMATIK - EXPERIMENT</vt:lpstr>
      <vt:lpstr>AKTIVISTÉ</vt:lpstr>
      <vt:lpstr>PŘEMÍTAVÍ LIDÉ</vt:lpstr>
      <vt:lpstr>PRAGMATICI</vt:lpstr>
      <vt:lpstr>TEORETIKOVÉ</vt:lpstr>
      <vt:lpstr>Snímek 19</vt:lpstr>
      <vt:lpstr>Snímek 20</vt:lpstr>
      <vt:lpstr>Snímek 21</vt:lpstr>
      <vt:lpstr>UČENÍ STRUKTUROVÁNÍM</vt:lpstr>
      <vt:lpstr>PEDAGOGICKÝ PROSTOR</vt:lpstr>
      <vt:lpstr>Snímek 24</vt:lpstr>
      <vt:lpstr>D. MERTENS: KONCEPT KLÍČOVÝCH KVALIFIKACÍ (50. léta R. Dahrendorf: extrafunkcionální dovednosti)</vt:lpstr>
      <vt:lpstr>D. MERTENS rozlišuje  čtyři základní formy klíčových kvalifikací:</vt:lpstr>
      <vt:lpstr>Snímek 27</vt:lpstr>
      <vt:lpstr>Snímek 28</vt:lpstr>
      <vt:lpstr>TYPY FUNKČNÍ GRAMOTNOSTI</vt:lpstr>
      <vt:lpstr>GRAMOTNOST</vt:lpstr>
      <vt:lpstr>KOMPETENCE, JEJÍŽ VÝZNAM POROSTE</vt:lpstr>
      <vt:lpstr>POŽADAVKY NA DOVEDNOSTI ČLOVĚKA I</vt:lpstr>
      <vt:lpstr>POŽADAVKY NA DOVEDNOSTI ČLOVĚKA II</vt:lpstr>
      <vt:lpstr>GLASEFELD (1998) Strategie učení dospělých</vt:lpstr>
      <vt:lpstr>TEORIE UČENÍ DOSPĚLÝCH O´Connor – Seymour (1996)</vt:lpstr>
      <vt:lpstr>ČTYŘSTUPŇOVÝ MODEL UČENÍ IBM I</vt:lpstr>
      <vt:lpstr>ČTYŘSTUPŇOVÝ MODEL UČENÍ IBM II</vt:lpstr>
      <vt:lpstr>ČTYŘSTUPŇOVÝ MODEL UČENÍ IBM III</vt:lpstr>
      <vt:lpstr>ČTYŘSTUPŇOVÝ MODEL UČENÍ IBM III</vt:lpstr>
      <vt:lpstr>Snímek 40</vt:lpstr>
      <vt:lpstr>Snímek 41</vt:lpstr>
      <vt:lpstr>CHARAKTERISTIKY UČENÍ DOSPĚLÝCH</vt:lpstr>
      <vt:lpstr>Snímek 43</vt:lpstr>
      <vt:lpstr>Snímek 44</vt:lpstr>
      <vt:lpstr>Snímek 45</vt:lpstr>
      <vt:lpstr>MODELOVÁ PŘEDSTAVA PAMĚTI</vt:lpstr>
      <vt:lpstr>HIERARCHIE MYŠLENÍ</vt:lpstr>
      <vt:lpstr>PRACOVNÍ PRINCIPY UČENÍ</vt:lpstr>
      <vt:lpstr>UČEBNÍ ATMOSFÉRA I</vt:lpstr>
      <vt:lpstr>UČEBNÍ ATMOSFÉRA II</vt:lpstr>
      <vt:lpstr>JAK FORMULOVAT UČEBNÍ CÍLE</vt:lpstr>
      <vt:lpstr>KONVERGENCE CÍLŮ VE VZDĚLÁVÁNÍ DOSPĚLÝCH</vt:lpstr>
      <vt:lpstr>JEŠTĚ K CELKOVÉMU PEDAGOGICKÉMU CÍLI: LEKTOROVI SE DOPORUČUJE</vt:lpstr>
      <vt:lpstr>Snímek 54</vt:lpstr>
      <vt:lpstr>ČLENĚNÍ UČEBNÍ LÁTKY PODLE</vt:lpstr>
      <vt:lpstr>ČLENĚNÍ UČEBNÍ JEDNOTKY</vt:lpstr>
      <vt:lpstr>DIDAKTICKÝ KONCEPT VYSOKOŠKOLSKÉ VÝUKY</vt:lpstr>
      <vt:lpstr>ZPĚTNÁ VAZBA</vt:lpstr>
      <vt:lpstr>REAKCE POSLUCHAČŮ VE VÝUCE</vt:lpstr>
      <vt:lpstr>POŽADAVKY NA UČITELE LEKTORA</vt:lpstr>
      <vt:lpstr>ROZDÍLNOST V POJETÍ VÝCHOVNÉ A VZDĚLÁVACÍ PÉČE</vt:lpstr>
      <vt:lpstr>TYPY ÚČASTNÍKŮ ŠKOLENÍ</vt:lpstr>
      <vt:lpstr>Didaktické formy</vt:lpstr>
      <vt:lpstr>FORMY PROFESNÍHO VZDĚLÁVÁNÍ DOSPĚLÝCH</vt:lpstr>
      <vt:lpstr>DIDAKTICKÝ MAKROMODEL DLOUHODOBÝCH FOREM STUDIA (PŘÍMÁ VÝUKA)</vt:lpstr>
      <vt:lpstr>MODEL KOMBINOVANÉHO STUDIA</vt:lpstr>
      <vt:lpstr>CÍLE:</vt:lpstr>
      <vt:lpstr>Snímek 68</vt:lpstr>
      <vt:lpstr>Snímek 69</vt:lpstr>
      <vt:lpstr>VYROVNÁNÍ VÝPADKU RÉTORICKÝCH PROSTŘEDKŮ FORMÁLNÍ ÚPRAVA TEXTU</vt:lpstr>
      <vt:lpstr>Snímek 71</vt:lpstr>
      <vt:lpstr>ÚKOLY VEDOUCÍHO STUDIJNÍ SKUPINY (TERÉNNÍ VZDĚLÁVÁNÍ)</vt:lpstr>
      <vt:lpstr>STUDIJNÍ ZÁJEZDY</vt:lpstr>
    </vt:vector>
  </TitlesOfParts>
  <Company>Semis Spol. s 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109</cp:revision>
  <dcterms:created xsi:type="dcterms:W3CDTF">2012-08-20T10:01:52Z</dcterms:created>
  <dcterms:modified xsi:type="dcterms:W3CDTF">2012-09-06T08:32:02Z</dcterms:modified>
</cp:coreProperties>
</file>